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38"/>
  </p:notesMasterIdLst>
  <p:sldIdLst>
    <p:sldId id="256" r:id="rId2"/>
    <p:sldId id="257" r:id="rId3"/>
    <p:sldId id="258" r:id="rId4"/>
    <p:sldId id="261" r:id="rId5"/>
    <p:sldId id="280" r:id="rId6"/>
    <p:sldId id="281" r:id="rId7"/>
    <p:sldId id="275" r:id="rId8"/>
    <p:sldId id="276" r:id="rId9"/>
    <p:sldId id="277" r:id="rId10"/>
    <p:sldId id="260" r:id="rId11"/>
    <p:sldId id="262" r:id="rId12"/>
    <p:sldId id="286" r:id="rId13"/>
    <p:sldId id="284" r:id="rId14"/>
    <p:sldId id="287" r:id="rId15"/>
    <p:sldId id="263" r:id="rId16"/>
    <p:sldId id="278" r:id="rId17"/>
    <p:sldId id="279" r:id="rId18"/>
    <p:sldId id="288" r:id="rId19"/>
    <p:sldId id="289" r:id="rId20"/>
    <p:sldId id="290" r:id="rId21"/>
    <p:sldId id="291" r:id="rId22"/>
    <p:sldId id="292" r:id="rId23"/>
    <p:sldId id="293" r:id="rId24"/>
    <p:sldId id="294" r:id="rId25"/>
    <p:sldId id="295" r:id="rId26"/>
    <p:sldId id="264" r:id="rId27"/>
    <p:sldId id="296" r:id="rId28"/>
    <p:sldId id="297" r:id="rId29"/>
    <p:sldId id="270" r:id="rId30"/>
    <p:sldId id="271" r:id="rId31"/>
    <p:sldId id="298" r:id="rId32"/>
    <p:sldId id="273" r:id="rId33"/>
    <p:sldId id="272" r:id="rId34"/>
    <p:sldId id="274" r:id="rId35"/>
    <p:sldId id="299" r:id="rId36"/>
    <p:sldId id="282" r:id="rId37"/>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ata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colors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690BF05-D9BE-4D52-9113-2B1ADBCF3D8F}" type="doc">
      <dgm:prSet loTypeId="urn:microsoft.com/office/officeart/2018/2/layout/IconLabel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9019DC69-9B6F-497E-9895-710462694116}">
      <dgm:prSet custT="1"/>
      <dgm:spPr/>
      <dgm:t>
        <a:bodyPr/>
        <a:lstStyle/>
        <a:p>
          <a:r>
            <a:rPr lang="en-US" sz="1400" b="1" dirty="0"/>
            <a:t>INTRODUCTIONS</a:t>
          </a:r>
        </a:p>
      </dgm:t>
    </dgm:pt>
    <dgm:pt modelId="{7B303BDA-A46B-4BE8-B79C-0EBF22D6F77B}" type="parTrans" cxnId="{F6A0F0AA-9AD8-4665-8764-438B48B9A235}">
      <dgm:prSet/>
      <dgm:spPr/>
      <dgm:t>
        <a:bodyPr/>
        <a:lstStyle/>
        <a:p>
          <a:endParaRPr lang="en-US"/>
        </a:p>
      </dgm:t>
    </dgm:pt>
    <dgm:pt modelId="{36E39D83-D64B-451A-BB8C-ED1B31DD4A4E}" type="sibTrans" cxnId="{F6A0F0AA-9AD8-4665-8764-438B48B9A235}">
      <dgm:prSet/>
      <dgm:spPr/>
      <dgm:t>
        <a:bodyPr/>
        <a:lstStyle/>
        <a:p>
          <a:endParaRPr lang="en-US"/>
        </a:p>
      </dgm:t>
    </dgm:pt>
    <dgm:pt modelId="{7CBF7DA2-7C9D-4747-998E-5A7907C308A7}">
      <dgm:prSet custT="1"/>
      <dgm:spPr/>
      <dgm:t>
        <a:bodyPr/>
        <a:lstStyle/>
        <a:p>
          <a:r>
            <a:rPr lang="en-US" sz="1400" b="1" u="sng" dirty="0"/>
            <a:t>THEME FOR TODAY </a:t>
          </a:r>
          <a:r>
            <a:rPr lang="en-US" sz="2000" b="0" u="none" dirty="0"/>
            <a:t>F</a:t>
          </a:r>
          <a:r>
            <a:rPr lang="en-US" sz="2000" dirty="0"/>
            <a:t>ollowing school retirement plan requirements</a:t>
          </a:r>
        </a:p>
      </dgm:t>
    </dgm:pt>
    <dgm:pt modelId="{09F632AC-F3ED-4BBC-889B-4C7519355725}" type="parTrans" cxnId="{7DC2575C-C81A-4579-BE87-216337B22A2A}">
      <dgm:prSet/>
      <dgm:spPr/>
      <dgm:t>
        <a:bodyPr/>
        <a:lstStyle/>
        <a:p>
          <a:endParaRPr lang="en-US"/>
        </a:p>
      </dgm:t>
    </dgm:pt>
    <dgm:pt modelId="{7C30EC2C-3C2C-4D0E-A057-3F05AB24C372}" type="sibTrans" cxnId="{7DC2575C-C81A-4579-BE87-216337B22A2A}">
      <dgm:prSet/>
      <dgm:spPr/>
      <dgm:t>
        <a:bodyPr/>
        <a:lstStyle/>
        <a:p>
          <a:endParaRPr lang="en-US"/>
        </a:p>
      </dgm:t>
    </dgm:pt>
    <dgm:pt modelId="{7C3AE99F-EC4A-4350-B32D-FEDC5BCC371D}">
      <dgm:prSet custT="1"/>
      <dgm:spPr/>
      <dgm:t>
        <a:bodyPr/>
        <a:lstStyle/>
        <a:p>
          <a:r>
            <a:rPr lang="en-US" sz="1600" b="1" u="sng" dirty="0"/>
            <a:t>Internal Audit </a:t>
          </a:r>
        </a:p>
        <a:p>
          <a:r>
            <a:rPr lang="en-US" sz="2000" dirty="0"/>
            <a:t>Taking proactive steps to cut down on errors and confusion</a:t>
          </a:r>
        </a:p>
      </dgm:t>
    </dgm:pt>
    <dgm:pt modelId="{58C4DAC3-F008-4F83-8DEA-765321DCA2C6}" type="parTrans" cxnId="{26106D5B-4B6E-4F69-80EC-32D34A3E7E13}">
      <dgm:prSet/>
      <dgm:spPr/>
      <dgm:t>
        <a:bodyPr/>
        <a:lstStyle/>
        <a:p>
          <a:endParaRPr lang="en-US"/>
        </a:p>
      </dgm:t>
    </dgm:pt>
    <dgm:pt modelId="{7E6B20E7-B53E-4F1A-96FE-B247BFE22CF8}" type="sibTrans" cxnId="{26106D5B-4B6E-4F69-80EC-32D34A3E7E13}">
      <dgm:prSet/>
      <dgm:spPr/>
      <dgm:t>
        <a:bodyPr/>
        <a:lstStyle/>
        <a:p>
          <a:endParaRPr lang="en-US"/>
        </a:p>
      </dgm:t>
    </dgm:pt>
    <dgm:pt modelId="{6A2CEC17-86D2-4DC4-86DE-DD26AE19B2C0}">
      <dgm:prSet custT="1"/>
      <dgm:spPr/>
      <dgm:t>
        <a:bodyPr/>
        <a:lstStyle/>
        <a:p>
          <a:r>
            <a:rPr lang="en-US" sz="1800" dirty="0"/>
            <a:t>When it’s your school’s turn for an audit – </a:t>
          </a:r>
          <a:r>
            <a:rPr lang="en-US" sz="1800" b="1" dirty="0"/>
            <a:t>then what?</a:t>
          </a:r>
        </a:p>
      </dgm:t>
    </dgm:pt>
    <dgm:pt modelId="{D516D571-F467-47F9-A791-52B681C1E7C3}" type="parTrans" cxnId="{79977F5C-340A-466D-841B-9736CA9F75E8}">
      <dgm:prSet/>
      <dgm:spPr/>
      <dgm:t>
        <a:bodyPr/>
        <a:lstStyle/>
        <a:p>
          <a:endParaRPr lang="en-US"/>
        </a:p>
      </dgm:t>
    </dgm:pt>
    <dgm:pt modelId="{4F370EAD-674E-4929-B14C-36A2F23C7610}" type="sibTrans" cxnId="{79977F5C-340A-466D-841B-9736CA9F75E8}">
      <dgm:prSet/>
      <dgm:spPr/>
      <dgm:t>
        <a:bodyPr/>
        <a:lstStyle/>
        <a:p>
          <a:endParaRPr lang="en-US"/>
        </a:p>
      </dgm:t>
    </dgm:pt>
    <dgm:pt modelId="{A4DD3E09-C579-43E7-B5F1-E7B03C229D25}">
      <dgm:prSet custT="1"/>
      <dgm:spPr/>
      <dgm:t>
        <a:bodyPr/>
        <a:lstStyle/>
        <a:p>
          <a:r>
            <a:rPr lang="en-US" sz="1800" dirty="0"/>
            <a:t>Working through the audit process</a:t>
          </a:r>
        </a:p>
      </dgm:t>
    </dgm:pt>
    <dgm:pt modelId="{7051609B-993D-4286-A13A-63B137C33FBA}" type="parTrans" cxnId="{D9113105-2873-4BF7-BDAB-BF68C537CF16}">
      <dgm:prSet/>
      <dgm:spPr/>
      <dgm:t>
        <a:bodyPr/>
        <a:lstStyle/>
        <a:p>
          <a:endParaRPr lang="en-US"/>
        </a:p>
      </dgm:t>
    </dgm:pt>
    <dgm:pt modelId="{F48EFF72-9E58-4104-8DCC-F23F34D05691}" type="sibTrans" cxnId="{D9113105-2873-4BF7-BDAB-BF68C537CF16}">
      <dgm:prSet/>
      <dgm:spPr/>
      <dgm:t>
        <a:bodyPr/>
        <a:lstStyle/>
        <a:p>
          <a:endParaRPr lang="en-US"/>
        </a:p>
      </dgm:t>
    </dgm:pt>
    <dgm:pt modelId="{AD5C3F0F-9C27-4F84-BA3D-09410637EE6C}">
      <dgm:prSet custT="1"/>
      <dgm:spPr/>
      <dgm:t>
        <a:bodyPr/>
        <a:lstStyle/>
        <a:p>
          <a:r>
            <a:rPr lang="en-US" sz="2000" dirty="0"/>
            <a:t>Analyzing employee hours</a:t>
          </a:r>
        </a:p>
      </dgm:t>
    </dgm:pt>
    <dgm:pt modelId="{66369358-2C39-49D8-A0CC-04B3665250CB}" type="parTrans" cxnId="{FAB62184-E86E-4C8C-A0C8-B3EC6C94C060}">
      <dgm:prSet/>
      <dgm:spPr/>
      <dgm:t>
        <a:bodyPr/>
        <a:lstStyle/>
        <a:p>
          <a:endParaRPr lang="en-US"/>
        </a:p>
      </dgm:t>
    </dgm:pt>
    <dgm:pt modelId="{0BC07D2F-D51E-4FB3-918A-C1173796F9AC}" type="sibTrans" cxnId="{FAB62184-E86E-4C8C-A0C8-B3EC6C94C060}">
      <dgm:prSet/>
      <dgm:spPr/>
      <dgm:t>
        <a:bodyPr/>
        <a:lstStyle/>
        <a:p>
          <a:endParaRPr lang="en-US"/>
        </a:p>
      </dgm:t>
    </dgm:pt>
    <dgm:pt modelId="{769D3B46-FD38-4CEB-8A79-E7F2B0EFF9CC}">
      <dgm:prSet custT="1"/>
      <dgm:spPr/>
      <dgm:t>
        <a:bodyPr/>
        <a:lstStyle/>
        <a:p>
          <a:r>
            <a:rPr lang="en-US" sz="1600" dirty="0"/>
            <a:t>Calculating a monthly average of 20 hours or more per week in each calendar month</a:t>
          </a:r>
        </a:p>
      </dgm:t>
    </dgm:pt>
    <dgm:pt modelId="{B413EC99-C2E1-44E3-9BC3-645062FE1C92}" type="parTrans" cxnId="{B7E75F5F-8697-49AD-B75D-290BFDE9E24B}">
      <dgm:prSet/>
      <dgm:spPr/>
      <dgm:t>
        <a:bodyPr/>
        <a:lstStyle/>
        <a:p>
          <a:endParaRPr lang="en-US"/>
        </a:p>
      </dgm:t>
    </dgm:pt>
    <dgm:pt modelId="{5E232EA4-2BAB-42AB-AFC7-88F1D3C95A29}" type="sibTrans" cxnId="{B7E75F5F-8697-49AD-B75D-290BFDE9E24B}">
      <dgm:prSet/>
      <dgm:spPr/>
      <dgm:t>
        <a:bodyPr/>
        <a:lstStyle/>
        <a:p>
          <a:endParaRPr lang="en-US"/>
        </a:p>
      </dgm:t>
    </dgm:pt>
    <dgm:pt modelId="{35DD352A-1CBF-4DB1-A0B9-3AED297C74CA}" type="pres">
      <dgm:prSet presAssocID="{8690BF05-D9BE-4D52-9113-2B1ADBCF3D8F}" presName="root" presStyleCnt="0">
        <dgm:presLayoutVars>
          <dgm:dir/>
          <dgm:resizeHandles val="exact"/>
        </dgm:presLayoutVars>
      </dgm:prSet>
      <dgm:spPr/>
    </dgm:pt>
    <dgm:pt modelId="{068DE56F-AEB5-438F-9305-23F0C5A8D2AA}" type="pres">
      <dgm:prSet presAssocID="{9019DC69-9B6F-497E-9895-710462694116}" presName="compNode" presStyleCnt="0"/>
      <dgm:spPr/>
    </dgm:pt>
    <dgm:pt modelId="{CDE9E690-FA38-4486-9BC2-3E9C7246FA04}" type="pres">
      <dgm:prSet presAssocID="{9019DC69-9B6F-497E-9895-710462694116}"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E5C94824-3A8B-4DCC-85BC-5A9D8C603BB5}" type="pres">
      <dgm:prSet presAssocID="{9019DC69-9B6F-497E-9895-710462694116}" presName="spaceRect" presStyleCnt="0"/>
      <dgm:spPr/>
    </dgm:pt>
    <dgm:pt modelId="{7230B35B-57B1-4E71-9E74-7B1235165ABC}" type="pres">
      <dgm:prSet presAssocID="{9019DC69-9B6F-497E-9895-710462694116}" presName="textRect" presStyleLbl="revTx" presStyleIdx="0" presStyleCnt="7" custScaleX="138787" custScaleY="119500">
        <dgm:presLayoutVars>
          <dgm:chMax val="1"/>
          <dgm:chPref val="1"/>
        </dgm:presLayoutVars>
      </dgm:prSet>
      <dgm:spPr/>
    </dgm:pt>
    <dgm:pt modelId="{8B1D2018-2CD4-4CFC-86F0-D4F038ABE21E}" type="pres">
      <dgm:prSet presAssocID="{36E39D83-D64B-451A-BB8C-ED1B31DD4A4E}" presName="sibTrans" presStyleCnt="0"/>
      <dgm:spPr/>
    </dgm:pt>
    <dgm:pt modelId="{B64505E5-C87A-4D74-94F8-78915E0598B1}" type="pres">
      <dgm:prSet presAssocID="{7CBF7DA2-7C9D-4747-998E-5A7907C308A7}" presName="compNode" presStyleCnt="0"/>
      <dgm:spPr/>
    </dgm:pt>
    <dgm:pt modelId="{DAEE45CA-B6BB-4CDF-AED6-CDCFFC776EE1}" type="pres">
      <dgm:prSet presAssocID="{7CBF7DA2-7C9D-4747-998E-5A7907C308A7}" presName="iconRect" presStyleLbl="node1" presStyleIdx="1" presStyleCnt="7" custLinFactX="11370" custLinFactNeighborX="100000" custLinFactNeighborY="-212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F3F07C18-15E3-4120-93DD-E2C0556689A9}" type="pres">
      <dgm:prSet presAssocID="{7CBF7DA2-7C9D-4747-998E-5A7907C308A7}" presName="spaceRect" presStyleCnt="0"/>
      <dgm:spPr/>
    </dgm:pt>
    <dgm:pt modelId="{9F08BF32-D498-4FEC-BA64-A23F9913A2A7}" type="pres">
      <dgm:prSet presAssocID="{7CBF7DA2-7C9D-4747-998E-5A7907C308A7}" presName="textRect" presStyleLbl="revTx" presStyleIdx="1" presStyleCnt="7" custScaleX="179887" custScaleY="151527" custLinFactNeighborX="51847" custLinFactNeighborY="-2490">
        <dgm:presLayoutVars>
          <dgm:chMax val="1"/>
          <dgm:chPref val="1"/>
        </dgm:presLayoutVars>
      </dgm:prSet>
      <dgm:spPr/>
    </dgm:pt>
    <dgm:pt modelId="{9E6E986C-2076-4D21-952A-4B79C3D239FC}" type="pres">
      <dgm:prSet presAssocID="{7C30EC2C-3C2C-4D0E-A057-3F05AB24C372}" presName="sibTrans" presStyleCnt="0"/>
      <dgm:spPr/>
    </dgm:pt>
    <dgm:pt modelId="{83E630E4-C09B-4116-8845-14CA2CD78F61}" type="pres">
      <dgm:prSet presAssocID="{7C3AE99F-EC4A-4350-B32D-FEDC5BCC371D}" presName="compNode" presStyleCnt="0"/>
      <dgm:spPr/>
    </dgm:pt>
    <dgm:pt modelId="{FFC16604-D920-4591-9649-09C4DBBEAF93}" type="pres">
      <dgm:prSet presAssocID="{7C3AE99F-EC4A-4350-B32D-FEDC5BCC371D}" presName="iconRect" presStyleLbl="node1" presStyleIdx="2" presStyleCnt="7" custLinFactX="100000" custLinFactNeighborX="185102" custLinFactNeighborY="-10410"/>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BF5EF089-9B81-4387-9FE6-C87883C091DE}" type="pres">
      <dgm:prSet presAssocID="{7C3AE99F-EC4A-4350-B32D-FEDC5BCC371D}" presName="spaceRect" presStyleCnt="0"/>
      <dgm:spPr/>
    </dgm:pt>
    <dgm:pt modelId="{C87B6BDA-81FD-4244-B5FB-C86A3170F124}" type="pres">
      <dgm:prSet presAssocID="{7C3AE99F-EC4A-4350-B32D-FEDC5BCC371D}" presName="textRect" presStyleLbl="revTx" presStyleIdx="2" presStyleCnt="7" custScaleX="149735" custScaleY="156516" custLinFactX="26961" custLinFactNeighborX="100000" custLinFactNeighborY="93">
        <dgm:presLayoutVars>
          <dgm:chMax val="1"/>
          <dgm:chPref val="1"/>
        </dgm:presLayoutVars>
      </dgm:prSet>
      <dgm:spPr/>
    </dgm:pt>
    <dgm:pt modelId="{A31495DE-985F-430D-8B32-9326EE0B78A3}" type="pres">
      <dgm:prSet presAssocID="{7E6B20E7-B53E-4F1A-96FE-B247BFE22CF8}" presName="sibTrans" presStyleCnt="0"/>
      <dgm:spPr/>
    </dgm:pt>
    <dgm:pt modelId="{AC939D9C-1691-40AC-98C2-94FD0A9D99B7}" type="pres">
      <dgm:prSet presAssocID="{6A2CEC17-86D2-4DC4-86DE-DD26AE19B2C0}" presName="compNode" presStyleCnt="0"/>
      <dgm:spPr/>
    </dgm:pt>
    <dgm:pt modelId="{B3289E79-DFD0-4475-9990-1B8B62791849}" type="pres">
      <dgm:prSet presAssocID="{6A2CEC17-86D2-4DC4-86DE-DD26AE19B2C0}" presName="iconRect" presStyleLbl="node1" presStyleIdx="3" presStyleCnt="7" custLinFactX="200000" custLinFactNeighborX="227691" custLinFactNeighborY="-30811"/>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lackboard"/>
        </a:ext>
      </dgm:extLst>
    </dgm:pt>
    <dgm:pt modelId="{F7279C6E-F27D-45A0-A3D3-79C7BF84A0CB}" type="pres">
      <dgm:prSet presAssocID="{6A2CEC17-86D2-4DC4-86DE-DD26AE19B2C0}" presName="spaceRect" presStyleCnt="0"/>
      <dgm:spPr/>
    </dgm:pt>
    <dgm:pt modelId="{DB1E5B57-3E70-4956-8FD0-206900BB3A42}" type="pres">
      <dgm:prSet presAssocID="{6A2CEC17-86D2-4DC4-86DE-DD26AE19B2C0}" presName="textRect" presStyleLbl="revTx" presStyleIdx="3" presStyleCnt="7" custScaleX="151847" custLinFactX="81794" custLinFactNeighborX="100000" custLinFactNeighborY="-47917">
        <dgm:presLayoutVars>
          <dgm:chMax val="1"/>
          <dgm:chPref val="1"/>
        </dgm:presLayoutVars>
      </dgm:prSet>
      <dgm:spPr/>
    </dgm:pt>
    <dgm:pt modelId="{3EEE98AC-C1C0-48E1-93B1-B5E9C878DC01}" type="pres">
      <dgm:prSet presAssocID="{4F370EAD-674E-4929-B14C-36A2F23C7610}" presName="sibTrans" presStyleCnt="0"/>
      <dgm:spPr/>
    </dgm:pt>
    <dgm:pt modelId="{F3A8E659-C69F-4930-B485-985CB1194446}" type="pres">
      <dgm:prSet presAssocID="{A4DD3E09-C579-43E7-B5F1-E7B03C229D25}" presName="compNode" presStyleCnt="0"/>
      <dgm:spPr/>
    </dgm:pt>
    <dgm:pt modelId="{5F4872AF-0D8C-47CB-B4B5-4FC3AA3E7424}" type="pres">
      <dgm:prSet presAssocID="{A4DD3E09-C579-43E7-B5F1-E7B03C229D25}" presName="iconRect" presStyleLbl="node1" presStyleIdx="4" presStyleCnt="7" custLinFactX="-744938" custLinFactY="195283" custLinFactNeighborX="-800000" custLinFactNeighborY="200000"/>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gnifying glass"/>
        </a:ext>
      </dgm:extLst>
    </dgm:pt>
    <dgm:pt modelId="{42AE22F2-08E9-4B99-8BC1-55DE1D12BC7C}" type="pres">
      <dgm:prSet presAssocID="{A4DD3E09-C579-43E7-B5F1-E7B03C229D25}" presName="spaceRect" presStyleCnt="0"/>
      <dgm:spPr/>
    </dgm:pt>
    <dgm:pt modelId="{8B8FE035-07DE-4639-B699-E5E497858139}" type="pres">
      <dgm:prSet presAssocID="{A4DD3E09-C579-43E7-B5F1-E7B03C229D25}" presName="textRect" presStyleLbl="revTx" presStyleIdx="4" presStyleCnt="7" custAng="0" custScaleX="152433" custLinFactX="-300000" custLinFactY="100000" custLinFactNeighborX="-384096" custLinFactNeighborY="179317">
        <dgm:presLayoutVars>
          <dgm:chMax val="1"/>
          <dgm:chPref val="1"/>
        </dgm:presLayoutVars>
      </dgm:prSet>
      <dgm:spPr/>
    </dgm:pt>
    <dgm:pt modelId="{B36D699F-6FAA-43D1-85E7-63D1FDDEEC8B}" type="pres">
      <dgm:prSet presAssocID="{F48EFF72-9E58-4104-8DCC-F23F34D05691}" presName="sibTrans" presStyleCnt="0"/>
      <dgm:spPr/>
    </dgm:pt>
    <dgm:pt modelId="{449769BF-731F-45A6-A8A1-A5A5CBC10A03}" type="pres">
      <dgm:prSet presAssocID="{AD5C3F0F-9C27-4F84-BA3D-09410637EE6C}" presName="compNode" presStyleCnt="0"/>
      <dgm:spPr/>
    </dgm:pt>
    <dgm:pt modelId="{9334548A-9F05-4372-93A3-24D3302C584D}" type="pres">
      <dgm:prSet presAssocID="{AD5C3F0F-9C27-4F84-BA3D-09410637EE6C}" presName="iconRect" presStyleLbl="node1" presStyleIdx="5" presStyleCnt="7" custLinFactNeighborX="-38155" custLinFactNeighborY="-9475"/>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Stopwatch"/>
        </a:ext>
      </dgm:extLst>
    </dgm:pt>
    <dgm:pt modelId="{EBC1E645-0D5B-4353-8924-EA99CFC927C2}" type="pres">
      <dgm:prSet presAssocID="{AD5C3F0F-9C27-4F84-BA3D-09410637EE6C}" presName="spaceRect" presStyleCnt="0"/>
      <dgm:spPr/>
    </dgm:pt>
    <dgm:pt modelId="{6CBE60A5-DB3C-48B8-8B7B-04B847094487}" type="pres">
      <dgm:prSet presAssocID="{AD5C3F0F-9C27-4F84-BA3D-09410637EE6C}" presName="textRect" presStyleLbl="revTx" presStyleIdx="5" presStyleCnt="7" custScaleX="135014" custLinFactNeighborX="-9039" custLinFactNeighborY="-4204">
        <dgm:presLayoutVars>
          <dgm:chMax val="1"/>
          <dgm:chPref val="1"/>
        </dgm:presLayoutVars>
      </dgm:prSet>
      <dgm:spPr/>
    </dgm:pt>
    <dgm:pt modelId="{78350E2B-7B64-4B6B-872C-871D390CE75E}" type="pres">
      <dgm:prSet presAssocID="{0BC07D2F-D51E-4FB3-918A-C1173796F9AC}" presName="sibTrans" presStyleCnt="0"/>
      <dgm:spPr/>
    </dgm:pt>
    <dgm:pt modelId="{CA4EDF73-186E-47CC-A97B-18F310C627C5}" type="pres">
      <dgm:prSet presAssocID="{769D3B46-FD38-4CEB-8A79-E7F2B0EFF9CC}" presName="compNode" presStyleCnt="0"/>
      <dgm:spPr/>
    </dgm:pt>
    <dgm:pt modelId="{D9548617-3C70-44DA-8CD2-02BBE6401E08}" type="pres">
      <dgm:prSet presAssocID="{769D3B46-FD38-4CEB-8A79-E7F2B0EFF9CC}" presName="iconRect" presStyleLbl="node1" presStyleIdx="6" presStyleCnt="7" custLinFactX="27356" custLinFactNeighborX="100000" custLinFactNeighborY="52673"/>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Calculator"/>
        </a:ext>
      </dgm:extLst>
    </dgm:pt>
    <dgm:pt modelId="{C045763A-5B49-4471-AF7A-E9CF08577A97}" type="pres">
      <dgm:prSet presAssocID="{769D3B46-FD38-4CEB-8A79-E7F2B0EFF9CC}" presName="spaceRect" presStyleCnt="0"/>
      <dgm:spPr/>
    </dgm:pt>
    <dgm:pt modelId="{B5754E5F-F63E-43FA-AB54-294BB01ADD82}" type="pres">
      <dgm:prSet presAssocID="{769D3B46-FD38-4CEB-8A79-E7F2B0EFF9CC}" presName="textRect" presStyleLbl="revTx" presStyleIdx="6" presStyleCnt="7" custScaleX="193090" custScaleY="177807" custLinFactNeighborX="70163" custLinFactNeighborY="49394">
        <dgm:presLayoutVars>
          <dgm:chMax val="1"/>
          <dgm:chPref val="1"/>
        </dgm:presLayoutVars>
      </dgm:prSet>
      <dgm:spPr/>
    </dgm:pt>
  </dgm:ptLst>
  <dgm:cxnLst>
    <dgm:cxn modelId="{D9113105-2873-4BF7-BDAB-BF68C537CF16}" srcId="{8690BF05-D9BE-4D52-9113-2B1ADBCF3D8F}" destId="{A4DD3E09-C579-43E7-B5F1-E7B03C229D25}" srcOrd="4" destOrd="0" parTransId="{7051609B-993D-4286-A13A-63B137C33FBA}" sibTransId="{F48EFF72-9E58-4104-8DCC-F23F34D05691}"/>
    <dgm:cxn modelId="{1C32D705-F389-4582-9A27-219993C06CE9}" type="presOf" srcId="{A4DD3E09-C579-43E7-B5F1-E7B03C229D25}" destId="{8B8FE035-07DE-4639-B699-E5E497858139}" srcOrd="0" destOrd="0" presId="urn:microsoft.com/office/officeart/2018/2/layout/IconLabelList"/>
    <dgm:cxn modelId="{813E130C-3736-4133-B16B-9B01B8FA977F}" type="presOf" srcId="{7C3AE99F-EC4A-4350-B32D-FEDC5BCC371D}" destId="{C87B6BDA-81FD-4244-B5FB-C86A3170F124}" srcOrd="0" destOrd="0" presId="urn:microsoft.com/office/officeart/2018/2/layout/IconLabelList"/>
    <dgm:cxn modelId="{9F658E1F-C1C2-4081-94CC-29427521C857}" type="presOf" srcId="{9019DC69-9B6F-497E-9895-710462694116}" destId="{7230B35B-57B1-4E71-9E74-7B1235165ABC}" srcOrd="0" destOrd="0" presId="urn:microsoft.com/office/officeart/2018/2/layout/IconLabelList"/>
    <dgm:cxn modelId="{26106D5B-4B6E-4F69-80EC-32D34A3E7E13}" srcId="{8690BF05-D9BE-4D52-9113-2B1ADBCF3D8F}" destId="{7C3AE99F-EC4A-4350-B32D-FEDC5BCC371D}" srcOrd="2" destOrd="0" parTransId="{58C4DAC3-F008-4F83-8DEA-765321DCA2C6}" sibTransId="{7E6B20E7-B53E-4F1A-96FE-B247BFE22CF8}"/>
    <dgm:cxn modelId="{7DC2575C-C81A-4579-BE87-216337B22A2A}" srcId="{8690BF05-D9BE-4D52-9113-2B1ADBCF3D8F}" destId="{7CBF7DA2-7C9D-4747-998E-5A7907C308A7}" srcOrd="1" destOrd="0" parTransId="{09F632AC-F3ED-4BBC-889B-4C7519355725}" sibTransId="{7C30EC2C-3C2C-4D0E-A057-3F05AB24C372}"/>
    <dgm:cxn modelId="{79977F5C-340A-466D-841B-9736CA9F75E8}" srcId="{8690BF05-D9BE-4D52-9113-2B1ADBCF3D8F}" destId="{6A2CEC17-86D2-4DC4-86DE-DD26AE19B2C0}" srcOrd="3" destOrd="0" parTransId="{D516D571-F467-47F9-A791-52B681C1E7C3}" sibTransId="{4F370EAD-674E-4929-B14C-36A2F23C7610}"/>
    <dgm:cxn modelId="{B7E75F5F-8697-49AD-B75D-290BFDE9E24B}" srcId="{8690BF05-D9BE-4D52-9113-2B1ADBCF3D8F}" destId="{769D3B46-FD38-4CEB-8A79-E7F2B0EFF9CC}" srcOrd="6" destOrd="0" parTransId="{B413EC99-C2E1-44E3-9BC3-645062FE1C92}" sibTransId="{5E232EA4-2BAB-42AB-AFC7-88F1D3C95A29}"/>
    <dgm:cxn modelId="{46BF6569-6326-447C-8999-5ECB897556AD}" type="presOf" srcId="{AD5C3F0F-9C27-4F84-BA3D-09410637EE6C}" destId="{6CBE60A5-DB3C-48B8-8B7B-04B847094487}" srcOrd="0" destOrd="0" presId="urn:microsoft.com/office/officeart/2018/2/layout/IconLabelList"/>
    <dgm:cxn modelId="{FAB62184-E86E-4C8C-A0C8-B3EC6C94C060}" srcId="{8690BF05-D9BE-4D52-9113-2B1ADBCF3D8F}" destId="{AD5C3F0F-9C27-4F84-BA3D-09410637EE6C}" srcOrd="5" destOrd="0" parTransId="{66369358-2C39-49D8-A0CC-04B3665250CB}" sibTransId="{0BC07D2F-D51E-4FB3-918A-C1173796F9AC}"/>
    <dgm:cxn modelId="{7A44DD8C-1DFB-4D41-AA2C-66B36F2E55EB}" type="presOf" srcId="{769D3B46-FD38-4CEB-8A79-E7F2B0EFF9CC}" destId="{B5754E5F-F63E-43FA-AB54-294BB01ADD82}" srcOrd="0" destOrd="0" presId="urn:microsoft.com/office/officeart/2018/2/layout/IconLabelList"/>
    <dgm:cxn modelId="{9DE4DBAA-06F3-4FAF-90DC-74ECE2CB8852}" type="presOf" srcId="{7CBF7DA2-7C9D-4747-998E-5A7907C308A7}" destId="{9F08BF32-D498-4FEC-BA64-A23F9913A2A7}" srcOrd="0" destOrd="0" presId="urn:microsoft.com/office/officeart/2018/2/layout/IconLabelList"/>
    <dgm:cxn modelId="{F6A0F0AA-9AD8-4665-8764-438B48B9A235}" srcId="{8690BF05-D9BE-4D52-9113-2B1ADBCF3D8F}" destId="{9019DC69-9B6F-497E-9895-710462694116}" srcOrd="0" destOrd="0" parTransId="{7B303BDA-A46B-4BE8-B79C-0EBF22D6F77B}" sibTransId="{36E39D83-D64B-451A-BB8C-ED1B31DD4A4E}"/>
    <dgm:cxn modelId="{18CE0BEA-B91A-4233-80C5-2F1DD62F3DD0}" type="presOf" srcId="{6A2CEC17-86D2-4DC4-86DE-DD26AE19B2C0}" destId="{DB1E5B57-3E70-4956-8FD0-206900BB3A42}" srcOrd="0" destOrd="0" presId="urn:microsoft.com/office/officeart/2018/2/layout/IconLabelList"/>
    <dgm:cxn modelId="{F21C2EEE-BE35-4E9F-842C-828B6146965E}" type="presOf" srcId="{8690BF05-D9BE-4D52-9113-2B1ADBCF3D8F}" destId="{35DD352A-1CBF-4DB1-A0B9-3AED297C74CA}" srcOrd="0" destOrd="0" presId="urn:microsoft.com/office/officeart/2018/2/layout/IconLabelList"/>
    <dgm:cxn modelId="{E4B01CDC-9680-4DAE-8577-4678CC48052D}" type="presParOf" srcId="{35DD352A-1CBF-4DB1-A0B9-3AED297C74CA}" destId="{068DE56F-AEB5-438F-9305-23F0C5A8D2AA}" srcOrd="0" destOrd="0" presId="urn:microsoft.com/office/officeart/2018/2/layout/IconLabelList"/>
    <dgm:cxn modelId="{2ED662F3-F21D-44BB-9EC6-091D98E19BAB}" type="presParOf" srcId="{068DE56F-AEB5-438F-9305-23F0C5A8D2AA}" destId="{CDE9E690-FA38-4486-9BC2-3E9C7246FA04}" srcOrd="0" destOrd="0" presId="urn:microsoft.com/office/officeart/2018/2/layout/IconLabelList"/>
    <dgm:cxn modelId="{1FDCEC3F-9A12-4BB9-ACA4-E8A27CA5DE58}" type="presParOf" srcId="{068DE56F-AEB5-438F-9305-23F0C5A8D2AA}" destId="{E5C94824-3A8B-4DCC-85BC-5A9D8C603BB5}" srcOrd="1" destOrd="0" presId="urn:microsoft.com/office/officeart/2018/2/layout/IconLabelList"/>
    <dgm:cxn modelId="{F4A55CB3-6B7A-4632-81FC-157D389036EE}" type="presParOf" srcId="{068DE56F-AEB5-438F-9305-23F0C5A8D2AA}" destId="{7230B35B-57B1-4E71-9E74-7B1235165ABC}" srcOrd="2" destOrd="0" presId="urn:microsoft.com/office/officeart/2018/2/layout/IconLabelList"/>
    <dgm:cxn modelId="{2494E250-FA61-4081-956C-5433F7E9F83D}" type="presParOf" srcId="{35DD352A-1CBF-4DB1-A0B9-3AED297C74CA}" destId="{8B1D2018-2CD4-4CFC-86F0-D4F038ABE21E}" srcOrd="1" destOrd="0" presId="urn:microsoft.com/office/officeart/2018/2/layout/IconLabelList"/>
    <dgm:cxn modelId="{B546D357-0EBC-419D-995D-30DA39E037F4}" type="presParOf" srcId="{35DD352A-1CBF-4DB1-A0B9-3AED297C74CA}" destId="{B64505E5-C87A-4D74-94F8-78915E0598B1}" srcOrd="2" destOrd="0" presId="urn:microsoft.com/office/officeart/2018/2/layout/IconLabelList"/>
    <dgm:cxn modelId="{26715450-87B3-4A1A-9264-7E95F381BC7F}" type="presParOf" srcId="{B64505E5-C87A-4D74-94F8-78915E0598B1}" destId="{DAEE45CA-B6BB-4CDF-AED6-CDCFFC776EE1}" srcOrd="0" destOrd="0" presId="urn:microsoft.com/office/officeart/2018/2/layout/IconLabelList"/>
    <dgm:cxn modelId="{4454085C-61B9-4C32-AC78-1841F6AF8E2F}" type="presParOf" srcId="{B64505E5-C87A-4D74-94F8-78915E0598B1}" destId="{F3F07C18-15E3-4120-93DD-E2C0556689A9}" srcOrd="1" destOrd="0" presId="urn:microsoft.com/office/officeart/2018/2/layout/IconLabelList"/>
    <dgm:cxn modelId="{0BD57DDF-3BE9-4993-BBAA-3CF9ED1577ED}" type="presParOf" srcId="{B64505E5-C87A-4D74-94F8-78915E0598B1}" destId="{9F08BF32-D498-4FEC-BA64-A23F9913A2A7}" srcOrd="2" destOrd="0" presId="urn:microsoft.com/office/officeart/2018/2/layout/IconLabelList"/>
    <dgm:cxn modelId="{E568DFCC-C6C5-4765-B91F-A0BCBDB43E8C}" type="presParOf" srcId="{35DD352A-1CBF-4DB1-A0B9-3AED297C74CA}" destId="{9E6E986C-2076-4D21-952A-4B79C3D239FC}" srcOrd="3" destOrd="0" presId="urn:microsoft.com/office/officeart/2018/2/layout/IconLabelList"/>
    <dgm:cxn modelId="{E46EC1E7-48B4-4C86-A194-CC7535311702}" type="presParOf" srcId="{35DD352A-1CBF-4DB1-A0B9-3AED297C74CA}" destId="{83E630E4-C09B-4116-8845-14CA2CD78F61}" srcOrd="4" destOrd="0" presId="urn:microsoft.com/office/officeart/2018/2/layout/IconLabelList"/>
    <dgm:cxn modelId="{F03CCEDD-A82F-4625-8324-07E14CDF6006}" type="presParOf" srcId="{83E630E4-C09B-4116-8845-14CA2CD78F61}" destId="{FFC16604-D920-4591-9649-09C4DBBEAF93}" srcOrd="0" destOrd="0" presId="urn:microsoft.com/office/officeart/2018/2/layout/IconLabelList"/>
    <dgm:cxn modelId="{1D69F562-84EF-462B-996F-914887EC36DE}" type="presParOf" srcId="{83E630E4-C09B-4116-8845-14CA2CD78F61}" destId="{BF5EF089-9B81-4387-9FE6-C87883C091DE}" srcOrd="1" destOrd="0" presId="urn:microsoft.com/office/officeart/2018/2/layout/IconLabelList"/>
    <dgm:cxn modelId="{F45AE49E-E158-48C7-AF57-41E8F23D2AC8}" type="presParOf" srcId="{83E630E4-C09B-4116-8845-14CA2CD78F61}" destId="{C87B6BDA-81FD-4244-B5FB-C86A3170F124}" srcOrd="2" destOrd="0" presId="urn:microsoft.com/office/officeart/2018/2/layout/IconLabelList"/>
    <dgm:cxn modelId="{ADDB29A7-7147-49FE-A4F6-90DDC6B9710D}" type="presParOf" srcId="{35DD352A-1CBF-4DB1-A0B9-3AED297C74CA}" destId="{A31495DE-985F-430D-8B32-9326EE0B78A3}" srcOrd="5" destOrd="0" presId="urn:microsoft.com/office/officeart/2018/2/layout/IconLabelList"/>
    <dgm:cxn modelId="{92C0214A-D01B-46E1-BC74-57EF3118EF6B}" type="presParOf" srcId="{35DD352A-1CBF-4DB1-A0B9-3AED297C74CA}" destId="{AC939D9C-1691-40AC-98C2-94FD0A9D99B7}" srcOrd="6" destOrd="0" presId="urn:microsoft.com/office/officeart/2018/2/layout/IconLabelList"/>
    <dgm:cxn modelId="{06688418-DF0F-4FF0-8D1F-1291E59E54B7}" type="presParOf" srcId="{AC939D9C-1691-40AC-98C2-94FD0A9D99B7}" destId="{B3289E79-DFD0-4475-9990-1B8B62791849}" srcOrd="0" destOrd="0" presId="urn:microsoft.com/office/officeart/2018/2/layout/IconLabelList"/>
    <dgm:cxn modelId="{509D1412-E7B9-4E3A-BC82-0CFED4BAFF49}" type="presParOf" srcId="{AC939D9C-1691-40AC-98C2-94FD0A9D99B7}" destId="{F7279C6E-F27D-45A0-A3D3-79C7BF84A0CB}" srcOrd="1" destOrd="0" presId="urn:microsoft.com/office/officeart/2018/2/layout/IconLabelList"/>
    <dgm:cxn modelId="{C7817D83-B4A2-4080-A894-9A03E9666171}" type="presParOf" srcId="{AC939D9C-1691-40AC-98C2-94FD0A9D99B7}" destId="{DB1E5B57-3E70-4956-8FD0-206900BB3A42}" srcOrd="2" destOrd="0" presId="urn:microsoft.com/office/officeart/2018/2/layout/IconLabelList"/>
    <dgm:cxn modelId="{0F65D337-AF25-4E59-997D-C5A324B7096A}" type="presParOf" srcId="{35DD352A-1CBF-4DB1-A0B9-3AED297C74CA}" destId="{3EEE98AC-C1C0-48E1-93B1-B5E9C878DC01}" srcOrd="7" destOrd="0" presId="urn:microsoft.com/office/officeart/2018/2/layout/IconLabelList"/>
    <dgm:cxn modelId="{3AC15465-1117-4CED-B9A4-286DEEA3DCF1}" type="presParOf" srcId="{35DD352A-1CBF-4DB1-A0B9-3AED297C74CA}" destId="{F3A8E659-C69F-4930-B485-985CB1194446}" srcOrd="8" destOrd="0" presId="urn:microsoft.com/office/officeart/2018/2/layout/IconLabelList"/>
    <dgm:cxn modelId="{D6DEA781-2E44-499C-A553-591B90D44BF2}" type="presParOf" srcId="{F3A8E659-C69F-4930-B485-985CB1194446}" destId="{5F4872AF-0D8C-47CB-B4B5-4FC3AA3E7424}" srcOrd="0" destOrd="0" presId="urn:microsoft.com/office/officeart/2018/2/layout/IconLabelList"/>
    <dgm:cxn modelId="{91CBE608-FA6D-4053-8A42-8B83FC2678A9}" type="presParOf" srcId="{F3A8E659-C69F-4930-B485-985CB1194446}" destId="{42AE22F2-08E9-4B99-8BC1-55DE1D12BC7C}" srcOrd="1" destOrd="0" presId="urn:microsoft.com/office/officeart/2018/2/layout/IconLabelList"/>
    <dgm:cxn modelId="{C31836FE-C76B-4D47-A564-2D5C656C6AD1}" type="presParOf" srcId="{F3A8E659-C69F-4930-B485-985CB1194446}" destId="{8B8FE035-07DE-4639-B699-E5E497858139}" srcOrd="2" destOrd="0" presId="urn:microsoft.com/office/officeart/2018/2/layout/IconLabelList"/>
    <dgm:cxn modelId="{E95ADC14-190D-46AC-8075-9EB8E3752FA4}" type="presParOf" srcId="{35DD352A-1CBF-4DB1-A0B9-3AED297C74CA}" destId="{B36D699F-6FAA-43D1-85E7-63D1FDDEEC8B}" srcOrd="9" destOrd="0" presId="urn:microsoft.com/office/officeart/2018/2/layout/IconLabelList"/>
    <dgm:cxn modelId="{9E645C37-0D35-4865-8ED6-24C1BAF657DF}" type="presParOf" srcId="{35DD352A-1CBF-4DB1-A0B9-3AED297C74CA}" destId="{449769BF-731F-45A6-A8A1-A5A5CBC10A03}" srcOrd="10" destOrd="0" presId="urn:microsoft.com/office/officeart/2018/2/layout/IconLabelList"/>
    <dgm:cxn modelId="{BF4D7634-5596-4956-8E96-4C7283C55740}" type="presParOf" srcId="{449769BF-731F-45A6-A8A1-A5A5CBC10A03}" destId="{9334548A-9F05-4372-93A3-24D3302C584D}" srcOrd="0" destOrd="0" presId="urn:microsoft.com/office/officeart/2018/2/layout/IconLabelList"/>
    <dgm:cxn modelId="{588FD21F-29BC-497D-83A3-C55B11D84B76}" type="presParOf" srcId="{449769BF-731F-45A6-A8A1-A5A5CBC10A03}" destId="{EBC1E645-0D5B-4353-8924-EA99CFC927C2}" srcOrd="1" destOrd="0" presId="urn:microsoft.com/office/officeart/2018/2/layout/IconLabelList"/>
    <dgm:cxn modelId="{98AF0643-28B2-4B0A-B727-FD259C71C445}" type="presParOf" srcId="{449769BF-731F-45A6-A8A1-A5A5CBC10A03}" destId="{6CBE60A5-DB3C-48B8-8B7B-04B847094487}" srcOrd="2" destOrd="0" presId="urn:microsoft.com/office/officeart/2018/2/layout/IconLabelList"/>
    <dgm:cxn modelId="{B8C697A7-A942-4FEE-B1A9-8C4B509E64A7}" type="presParOf" srcId="{35DD352A-1CBF-4DB1-A0B9-3AED297C74CA}" destId="{78350E2B-7B64-4B6B-872C-871D390CE75E}" srcOrd="11" destOrd="0" presId="urn:microsoft.com/office/officeart/2018/2/layout/IconLabelList"/>
    <dgm:cxn modelId="{3659CE48-31B4-4A71-9AFC-614D4F5C5766}" type="presParOf" srcId="{35DD352A-1CBF-4DB1-A0B9-3AED297C74CA}" destId="{CA4EDF73-186E-47CC-A97B-18F310C627C5}" srcOrd="12" destOrd="0" presId="urn:microsoft.com/office/officeart/2018/2/layout/IconLabelList"/>
    <dgm:cxn modelId="{0E60AEF7-4742-4D43-89A3-BADCAD19C852}" type="presParOf" srcId="{CA4EDF73-186E-47CC-A97B-18F310C627C5}" destId="{D9548617-3C70-44DA-8CD2-02BBE6401E08}" srcOrd="0" destOrd="0" presId="urn:microsoft.com/office/officeart/2018/2/layout/IconLabelList"/>
    <dgm:cxn modelId="{B91934BB-47CE-4575-8C93-241C419DE138}" type="presParOf" srcId="{CA4EDF73-186E-47CC-A97B-18F310C627C5}" destId="{C045763A-5B49-4471-AF7A-E9CF08577A97}" srcOrd="1" destOrd="0" presId="urn:microsoft.com/office/officeart/2018/2/layout/IconLabelList"/>
    <dgm:cxn modelId="{77002935-E35F-41C4-B5D2-B29166B72F1E}" type="presParOf" srcId="{CA4EDF73-186E-47CC-A97B-18F310C627C5}" destId="{B5754E5F-F63E-43FA-AB54-294BB01ADD82}" srcOrd="2" destOrd="0" presId="urn:microsoft.com/office/officeart/2018/2/layout/IconLabelList"/>
  </dgm:cxnLst>
  <dgm:bg/>
  <dgm:whole>
    <a:ln>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97966A-41FF-4781-BFA6-39E74E38AD42}" type="doc">
      <dgm:prSet loTypeId="urn:microsoft.com/office/officeart/2016/7/layout/BasicProcessNew" loCatId="process" qsTypeId="urn:microsoft.com/office/officeart/2005/8/quickstyle/simple4" qsCatId="simple" csTypeId="urn:microsoft.com/office/officeart/2005/8/colors/accent1_2" csCatId="accent1" phldr="1"/>
      <dgm:spPr/>
      <dgm:t>
        <a:bodyPr/>
        <a:lstStyle/>
        <a:p>
          <a:endParaRPr lang="en-US"/>
        </a:p>
      </dgm:t>
    </dgm:pt>
    <dgm:pt modelId="{0ABA4C94-D0B6-406F-BFA2-953ED792C9B6}">
      <dgm:prSet/>
      <dgm:spPr/>
      <dgm:t>
        <a:bodyPr/>
        <a:lstStyle/>
        <a:p>
          <a:r>
            <a:rPr lang="en-US" dirty="0"/>
            <a:t>Following good internal controls, NPERS reviews school payroll records to ensure all eligible employees enroll in the Plan, the proper amount of contributions are withheld and reported, and employee information is documented and accurate.</a:t>
          </a:r>
        </a:p>
      </dgm:t>
    </dgm:pt>
    <dgm:pt modelId="{56447E4A-8C23-4A32-9863-7131C989C15E}" type="parTrans" cxnId="{4443A013-071A-45BE-848A-046BD9BAC7FA}">
      <dgm:prSet/>
      <dgm:spPr/>
      <dgm:t>
        <a:bodyPr/>
        <a:lstStyle/>
        <a:p>
          <a:endParaRPr lang="en-US"/>
        </a:p>
      </dgm:t>
    </dgm:pt>
    <dgm:pt modelId="{9A54069E-5870-4B87-957F-CDF9595F2089}" type="sibTrans" cxnId="{4443A013-071A-45BE-848A-046BD9BAC7FA}">
      <dgm:prSet/>
      <dgm:spPr/>
      <dgm:t>
        <a:bodyPr/>
        <a:lstStyle/>
        <a:p>
          <a:endParaRPr lang="en-US"/>
        </a:p>
      </dgm:t>
    </dgm:pt>
    <dgm:pt modelId="{332805E6-7DE2-4235-BD61-D92C7956DEC9}">
      <dgm:prSet/>
      <dgm:spPr/>
      <dgm:t>
        <a:bodyPr/>
        <a:lstStyle/>
        <a:p>
          <a:r>
            <a:rPr lang="en-US"/>
            <a:t>Taking proactive steps to cut down on errors and confusion.</a:t>
          </a:r>
        </a:p>
      </dgm:t>
    </dgm:pt>
    <dgm:pt modelId="{98140037-5B34-4345-98B8-D247DD36E1EB}" type="parTrans" cxnId="{36DEF256-B695-4048-91C4-EFA06FEAD129}">
      <dgm:prSet/>
      <dgm:spPr/>
      <dgm:t>
        <a:bodyPr/>
        <a:lstStyle/>
        <a:p>
          <a:endParaRPr lang="en-US"/>
        </a:p>
      </dgm:t>
    </dgm:pt>
    <dgm:pt modelId="{26679C9D-FE13-4013-A562-805627C5FA82}" type="sibTrans" cxnId="{36DEF256-B695-4048-91C4-EFA06FEAD129}">
      <dgm:prSet/>
      <dgm:spPr/>
      <dgm:t>
        <a:bodyPr/>
        <a:lstStyle/>
        <a:p>
          <a:endParaRPr lang="en-US"/>
        </a:p>
      </dgm:t>
    </dgm:pt>
    <dgm:pt modelId="{4473D902-28F0-474D-A88F-D210EB5F2E56}" type="pres">
      <dgm:prSet presAssocID="{A197966A-41FF-4781-BFA6-39E74E38AD42}" presName="Name0" presStyleCnt="0">
        <dgm:presLayoutVars>
          <dgm:dir/>
          <dgm:resizeHandles val="exact"/>
        </dgm:presLayoutVars>
      </dgm:prSet>
      <dgm:spPr/>
    </dgm:pt>
    <dgm:pt modelId="{1228E1DF-60F5-4C60-8E2A-1631A8600E3C}" type="pres">
      <dgm:prSet presAssocID="{0ABA4C94-D0B6-406F-BFA2-953ED792C9B6}" presName="node" presStyleLbl="node1" presStyleIdx="0" presStyleCnt="3" custScaleY="142348">
        <dgm:presLayoutVars>
          <dgm:bulletEnabled val="1"/>
        </dgm:presLayoutVars>
      </dgm:prSet>
      <dgm:spPr/>
    </dgm:pt>
    <dgm:pt modelId="{02B0FF14-972B-41C9-BCAA-FB145E9505DB}" type="pres">
      <dgm:prSet presAssocID="{9A54069E-5870-4B87-957F-CDF9595F2089}" presName="sibTransSpacerBeforeConnector" presStyleCnt="0"/>
      <dgm:spPr/>
    </dgm:pt>
    <dgm:pt modelId="{E9AE64D0-5573-433B-AC44-72A2CDC401D8}" type="pres">
      <dgm:prSet presAssocID="{9A54069E-5870-4B87-957F-CDF9595F2089}" presName="sibTrans" presStyleLbl="node1" presStyleIdx="1" presStyleCnt="3"/>
      <dgm:spPr/>
    </dgm:pt>
    <dgm:pt modelId="{10882F80-5CB2-49AA-B51D-D28AE5E24BBF}" type="pres">
      <dgm:prSet presAssocID="{9A54069E-5870-4B87-957F-CDF9595F2089}" presName="sibTransSpacerAfterConnector" presStyleCnt="0"/>
      <dgm:spPr/>
    </dgm:pt>
    <dgm:pt modelId="{B6E8181C-6385-45F6-853A-ACA0CF7433E4}" type="pres">
      <dgm:prSet presAssocID="{332805E6-7DE2-4235-BD61-D92C7956DEC9}" presName="node" presStyleLbl="node1" presStyleIdx="2" presStyleCnt="3" custScaleY="133300">
        <dgm:presLayoutVars>
          <dgm:bulletEnabled val="1"/>
        </dgm:presLayoutVars>
      </dgm:prSet>
      <dgm:spPr/>
    </dgm:pt>
  </dgm:ptLst>
  <dgm:cxnLst>
    <dgm:cxn modelId="{4443A013-071A-45BE-848A-046BD9BAC7FA}" srcId="{A197966A-41FF-4781-BFA6-39E74E38AD42}" destId="{0ABA4C94-D0B6-406F-BFA2-953ED792C9B6}" srcOrd="0" destOrd="0" parTransId="{56447E4A-8C23-4A32-9863-7131C989C15E}" sibTransId="{9A54069E-5870-4B87-957F-CDF9595F2089}"/>
    <dgm:cxn modelId="{E9C3843E-47A6-4353-ADCC-A6984FD28CB7}" type="presOf" srcId="{332805E6-7DE2-4235-BD61-D92C7956DEC9}" destId="{B6E8181C-6385-45F6-853A-ACA0CF7433E4}" srcOrd="0" destOrd="0" presId="urn:microsoft.com/office/officeart/2016/7/layout/BasicProcessNew"/>
    <dgm:cxn modelId="{A1736169-A6E2-4C41-9081-407D78F31B61}" type="presOf" srcId="{A197966A-41FF-4781-BFA6-39E74E38AD42}" destId="{4473D902-28F0-474D-A88F-D210EB5F2E56}" srcOrd="0" destOrd="0" presId="urn:microsoft.com/office/officeart/2016/7/layout/BasicProcessNew"/>
    <dgm:cxn modelId="{36DEF256-B695-4048-91C4-EFA06FEAD129}" srcId="{A197966A-41FF-4781-BFA6-39E74E38AD42}" destId="{332805E6-7DE2-4235-BD61-D92C7956DEC9}" srcOrd="1" destOrd="0" parTransId="{98140037-5B34-4345-98B8-D247DD36E1EB}" sibTransId="{26679C9D-FE13-4013-A562-805627C5FA82}"/>
    <dgm:cxn modelId="{AE5B93A3-0ADC-496D-8B38-617712E2688F}" type="presOf" srcId="{9A54069E-5870-4B87-957F-CDF9595F2089}" destId="{E9AE64D0-5573-433B-AC44-72A2CDC401D8}" srcOrd="0" destOrd="0" presId="urn:microsoft.com/office/officeart/2016/7/layout/BasicProcessNew"/>
    <dgm:cxn modelId="{475503DA-D40D-4607-B71B-EDD86ADD43AB}" type="presOf" srcId="{0ABA4C94-D0B6-406F-BFA2-953ED792C9B6}" destId="{1228E1DF-60F5-4C60-8E2A-1631A8600E3C}" srcOrd="0" destOrd="0" presId="urn:microsoft.com/office/officeart/2016/7/layout/BasicProcessNew"/>
    <dgm:cxn modelId="{D2C31BB3-5CB7-4046-A162-5B1DEB42EC8F}" type="presParOf" srcId="{4473D902-28F0-474D-A88F-D210EB5F2E56}" destId="{1228E1DF-60F5-4C60-8E2A-1631A8600E3C}" srcOrd="0" destOrd="0" presId="urn:microsoft.com/office/officeart/2016/7/layout/BasicProcessNew"/>
    <dgm:cxn modelId="{C7B026C9-ECDF-4AA7-B24F-B669C99AACFC}" type="presParOf" srcId="{4473D902-28F0-474D-A88F-D210EB5F2E56}" destId="{02B0FF14-972B-41C9-BCAA-FB145E9505DB}" srcOrd="1" destOrd="0" presId="urn:microsoft.com/office/officeart/2016/7/layout/BasicProcessNew"/>
    <dgm:cxn modelId="{36D46B78-CF4D-4B3F-BFEE-C20E160410E6}" type="presParOf" srcId="{4473D902-28F0-474D-A88F-D210EB5F2E56}" destId="{E9AE64D0-5573-433B-AC44-72A2CDC401D8}" srcOrd="2" destOrd="0" presId="urn:microsoft.com/office/officeart/2016/7/layout/BasicProcessNew"/>
    <dgm:cxn modelId="{BEF38C76-77DE-44E1-9A04-E332B941059E}" type="presParOf" srcId="{4473D902-28F0-474D-A88F-D210EB5F2E56}" destId="{10882F80-5CB2-49AA-B51D-D28AE5E24BBF}" srcOrd="3" destOrd="0" presId="urn:microsoft.com/office/officeart/2016/7/layout/BasicProcessNew"/>
    <dgm:cxn modelId="{4228CF59-9189-4DAD-9428-66E32CFBDB71}" type="presParOf" srcId="{4473D902-28F0-474D-A88F-D210EB5F2E56}" destId="{B6E8181C-6385-45F6-853A-ACA0CF7433E4}" srcOrd="4"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93AF4F-D908-4CAC-9471-5BBEB9AAA572}" type="doc">
      <dgm:prSet loTypeId="urn:microsoft.com/office/officeart/2005/8/layout/hierarchy1" loCatId="hierarchy" qsTypeId="urn:microsoft.com/office/officeart/2005/8/quickstyle/simple4" qsCatId="simple" csTypeId="urn:microsoft.com/office/officeart/2005/8/colors/colorful1" csCatId="colorful"/>
      <dgm:spPr/>
      <dgm:t>
        <a:bodyPr/>
        <a:lstStyle/>
        <a:p>
          <a:endParaRPr lang="en-US"/>
        </a:p>
      </dgm:t>
    </dgm:pt>
    <dgm:pt modelId="{12F2560D-1D0D-4BFE-8CB5-9E38AB1B78B4}">
      <dgm:prSet/>
      <dgm:spPr/>
      <dgm:t>
        <a:bodyPr/>
        <a:lstStyle/>
        <a:p>
          <a:r>
            <a:rPr lang="en-US" dirty="0"/>
            <a:t>Who </a:t>
          </a:r>
          <a:r>
            <a:rPr lang="en-US" b="1" u="sng" dirty="0"/>
            <a:t>is</a:t>
          </a:r>
          <a:r>
            <a:rPr lang="en-US" dirty="0"/>
            <a:t> a </a:t>
          </a:r>
          <a:r>
            <a:rPr lang="en-US" i="1" u="sng" dirty="0"/>
            <a:t>substitute employee</a:t>
          </a:r>
          <a:r>
            <a:rPr lang="en-US" i="1" dirty="0"/>
            <a:t> </a:t>
          </a:r>
          <a:r>
            <a:rPr lang="en-US" dirty="0"/>
            <a:t>for retirement purposes?</a:t>
          </a:r>
        </a:p>
      </dgm:t>
    </dgm:pt>
    <dgm:pt modelId="{F3D7E78E-6F1D-4EC8-B3A2-9C02DA74637B}" type="parTrans" cxnId="{061302B9-39FB-4B87-BABE-95E056340097}">
      <dgm:prSet/>
      <dgm:spPr/>
      <dgm:t>
        <a:bodyPr/>
        <a:lstStyle/>
        <a:p>
          <a:endParaRPr lang="en-US"/>
        </a:p>
      </dgm:t>
    </dgm:pt>
    <dgm:pt modelId="{2B9AF178-08F5-425B-BF69-C8839984DB49}" type="sibTrans" cxnId="{061302B9-39FB-4B87-BABE-95E056340097}">
      <dgm:prSet/>
      <dgm:spPr/>
      <dgm:t>
        <a:bodyPr/>
        <a:lstStyle/>
        <a:p>
          <a:endParaRPr lang="en-US"/>
        </a:p>
      </dgm:t>
    </dgm:pt>
    <dgm:pt modelId="{0E5BFEF1-5439-4F91-BD1C-320A5E40EE93}">
      <dgm:prSet/>
      <dgm:spPr/>
      <dgm:t>
        <a:bodyPr/>
        <a:lstStyle/>
        <a:p>
          <a:r>
            <a:rPr lang="en-US" dirty="0"/>
            <a:t>Who </a:t>
          </a:r>
          <a:r>
            <a:rPr lang="en-US" b="1" u="sng" dirty="0"/>
            <a:t>is not</a:t>
          </a:r>
          <a:r>
            <a:rPr lang="en-US" dirty="0"/>
            <a:t> a </a:t>
          </a:r>
          <a:r>
            <a:rPr lang="en-US" i="1" u="sng" dirty="0"/>
            <a:t>substitute employee</a:t>
          </a:r>
          <a:r>
            <a:rPr lang="en-US" dirty="0"/>
            <a:t> for retirement purposes?</a:t>
          </a:r>
        </a:p>
      </dgm:t>
    </dgm:pt>
    <dgm:pt modelId="{32189482-672A-4D30-8E1B-DA7103737E97}" type="parTrans" cxnId="{B160AA02-60FF-4B86-926A-D4306AEA3264}">
      <dgm:prSet/>
      <dgm:spPr/>
      <dgm:t>
        <a:bodyPr/>
        <a:lstStyle/>
        <a:p>
          <a:endParaRPr lang="en-US"/>
        </a:p>
      </dgm:t>
    </dgm:pt>
    <dgm:pt modelId="{C74568C2-8375-4FE8-899D-6A2B40D09848}" type="sibTrans" cxnId="{B160AA02-60FF-4B86-926A-D4306AEA3264}">
      <dgm:prSet/>
      <dgm:spPr/>
      <dgm:t>
        <a:bodyPr/>
        <a:lstStyle/>
        <a:p>
          <a:endParaRPr lang="en-US"/>
        </a:p>
      </dgm:t>
    </dgm:pt>
    <dgm:pt modelId="{D17054F4-F0AD-4748-B03B-7FC4826E7AF1}" type="pres">
      <dgm:prSet presAssocID="{E493AF4F-D908-4CAC-9471-5BBEB9AAA572}" presName="hierChild1" presStyleCnt="0">
        <dgm:presLayoutVars>
          <dgm:chPref val="1"/>
          <dgm:dir/>
          <dgm:animOne val="branch"/>
          <dgm:animLvl val="lvl"/>
          <dgm:resizeHandles/>
        </dgm:presLayoutVars>
      </dgm:prSet>
      <dgm:spPr/>
    </dgm:pt>
    <dgm:pt modelId="{46970BD9-B14F-457E-AF3C-E52B500CD830}" type="pres">
      <dgm:prSet presAssocID="{12F2560D-1D0D-4BFE-8CB5-9E38AB1B78B4}" presName="hierRoot1" presStyleCnt="0"/>
      <dgm:spPr/>
    </dgm:pt>
    <dgm:pt modelId="{1E285106-F1A1-4DB4-8353-45FDBDE2CDB6}" type="pres">
      <dgm:prSet presAssocID="{12F2560D-1D0D-4BFE-8CB5-9E38AB1B78B4}" presName="composite" presStyleCnt="0"/>
      <dgm:spPr/>
    </dgm:pt>
    <dgm:pt modelId="{3C47DB78-F02D-4691-AF83-771C89159BE8}" type="pres">
      <dgm:prSet presAssocID="{12F2560D-1D0D-4BFE-8CB5-9E38AB1B78B4}" presName="background" presStyleLbl="node0" presStyleIdx="0" presStyleCnt="2"/>
      <dgm:spPr/>
    </dgm:pt>
    <dgm:pt modelId="{86E9AED2-D254-4DF4-9C7A-A858C25C4D96}" type="pres">
      <dgm:prSet presAssocID="{12F2560D-1D0D-4BFE-8CB5-9E38AB1B78B4}" presName="text" presStyleLbl="fgAcc0" presStyleIdx="0" presStyleCnt="2">
        <dgm:presLayoutVars>
          <dgm:chPref val="3"/>
        </dgm:presLayoutVars>
      </dgm:prSet>
      <dgm:spPr/>
    </dgm:pt>
    <dgm:pt modelId="{5739060F-C7C1-4532-B5A2-756656E9B472}" type="pres">
      <dgm:prSet presAssocID="{12F2560D-1D0D-4BFE-8CB5-9E38AB1B78B4}" presName="hierChild2" presStyleCnt="0"/>
      <dgm:spPr/>
    </dgm:pt>
    <dgm:pt modelId="{2A2DFC94-EFCA-466E-80A9-9F2542647A43}" type="pres">
      <dgm:prSet presAssocID="{0E5BFEF1-5439-4F91-BD1C-320A5E40EE93}" presName="hierRoot1" presStyleCnt="0"/>
      <dgm:spPr/>
    </dgm:pt>
    <dgm:pt modelId="{CAC4A6F2-C374-4590-93BA-5DF0073F17ED}" type="pres">
      <dgm:prSet presAssocID="{0E5BFEF1-5439-4F91-BD1C-320A5E40EE93}" presName="composite" presStyleCnt="0"/>
      <dgm:spPr/>
    </dgm:pt>
    <dgm:pt modelId="{AE89D7E8-651F-4947-93EE-2596A99380A9}" type="pres">
      <dgm:prSet presAssocID="{0E5BFEF1-5439-4F91-BD1C-320A5E40EE93}" presName="background" presStyleLbl="node0" presStyleIdx="1" presStyleCnt="2"/>
      <dgm:spPr/>
    </dgm:pt>
    <dgm:pt modelId="{4AC60C47-BFE6-46C1-A71D-BB00715D029F}" type="pres">
      <dgm:prSet presAssocID="{0E5BFEF1-5439-4F91-BD1C-320A5E40EE93}" presName="text" presStyleLbl="fgAcc0" presStyleIdx="1" presStyleCnt="2">
        <dgm:presLayoutVars>
          <dgm:chPref val="3"/>
        </dgm:presLayoutVars>
      </dgm:prSet>
      <dgm:spPr/>
    </dgm:pt>
    <dgm:pt modelId="{02D18BAE-07B6-471C-9558-232DC3A525D5}" type="pres">
      <dgm:prSet presAssocID="{0E5BFEF1-5439-4F91-BD1C-320A5E40EE93}" presName="hierChild2" presStyleCnt="0"/>
      <dgm:spPr/>
    </dgm:pt>
  </dgm:ptLst>
  <dgm:cxnLst>
    <dgm:cxn modelId="{B160AA02-60FF-4B86-926A-D4306AEA3264}" srcId="{E493AF4F-D908-4CAC-9471-5BBEB9AAA572}" destId="{0E5BFEF1-5439-4F91-BD1C-320A5E40EE93}" srcOrd="1" destOrd="0" parTransId="{32189482-672A-4D30-8E1B-DA7103737E97}" sibTransId="{C74568C2-8375-4FE8-899D-6A2B40D09848}"/>
    <dgm:cxn modelId="{0CFF7441-C785-4AA8-8313-2F8F51AFD7AE}" type="presOf" srcId="{12F2560D-1D0D-4BFE-8CB5-9E38AB1B78B4}" destId="{86E9AED2-D254-4DF4-9C7A-A858C25C4D96}" srcOrd="0" destOrd="0" presId="urn:microsoft.com/office/officeart/2005/8/layout/hierarchy1"/>
    <dgm:cxn modelId="{CE56134C-4EA4-4FC1-AA3E-D2E8260E2C86}" type="presOf" srcId="{E493AF4F-D908-4CAC-9471-5BBEB9AAA572}" destId="{D17054F4-F0AD-4748-B03B-7FC4826E7AF1}" srcOrd="0" destOrd="0" presId="urn:microsoft.com/office/officeart/2005/8/layout/hierarchy1"/>
    <dgm:cxn modelId="{95D5E7B3-E468-4060-80DC-5FA59E09195B}" type="presOf" srcId="{0E5BFEF1-5439-4F91-BD1C-320A5E40EE93}" destId="{4AC60C47-BFE6-46C1-A71D-BB00715D029F}" srcOrd="0" destOrd="0" presId="urn:microsoft.com/office/officeart/2005/8/layout/hierarchy1"/>
    <dgm:cxn modelId="{061302B9-39FB-4B87-BABE-95E056340097}" srcId="{E493AF4F-D908-4CAC-9471-5BBEB9AAA572}" destId="{12F2560D-1D0D-4BFE-8CB5-9E38AB1B78B4}" srcOrd="0" destOrd="0" parTransId="{F3D7E78E-6F1D-4EC8-B3A2-9C02DA74637B}" sibTransId="{2B9AF178-08F5-425B-BF69-C8839984DB49}"/>
    <dgm:cxn modelId="{EC0FD9AE-4818-4DDB-93A5-F177D11AEE12}" type="presParOf" srcId="{D17054F4-F0AD-4748-B03B-7FC4826E7AF1}" destId="{46970BD9-B14F-457E-AF3C-E52B500CD830}" srcOrd="0" destOrd="0" presId="urn:microsoft.com/office/officeart/2005/8/layout/hierarchy1"/>
    <dgm:cxn modelId="{14AB235F-BB31-403C-BA1E-1ABB940E39E9}" type="presParOf" srcId="{46970BD9-B14F-457E-AF3C-E52B500CD830}" destId="{1E285106-F1A1-4DB4-8353-45FDBDE2CDB6}" srcOrd="0" destOrd="0" presId="urn:microsoft.com/office/officeart/2005/8/layout/hierarchy1"/>
    <dgm:cxn modelId="{19CAF553-BA22-471F-9806-F73B5701AABD}" type="presParOf" srcId="{1E285106-F1A1-4DB4-8353-45FDBDE2CDB6}" destId="{3C47DB78-F02D-4691-AF83-771C89159BE8}" srcOrd="0" destOrd="0" presId="urn:microsoft.com/office/officeart/2005/8/layout/hierarchy1"/>
    <dgm:cxn modelId="{ADFC1E40-2112-4AC2-9FAA-95AB66C525B7}" type="presParOf" srcId="{1E285106-F1A1-4DB4-8353-45FDBDE2CDB6}" destId="{86E9AED2-D254-4DF4-9C7A-A858C25C4D96}" srcOrd="1" destOrd="0" presId="urn:microsoft.com/office/officeart/2005/8/layout/hierarchy1"/>
    <dgm:cxn modelId="{234E728C-5344-4CF2-8ED9-EAB0AB8FA3C2}" type="presParOf" srcId="{46970BD9-B14F-457E-AF3C-E52B500CD830}" destId="{5739060F-C7C1-4532-B5A2-756656E9B472}" srcOrd="1" destOrd="0" presId="urn:microsoft.com/office/officeart/2005/8/layout/hierarchy1"/>
    <dgm:cxn modelId="{517A86D7-68B2-4B5B-AEB3-00AD13C8CDAF}" type="presParOf" srcId="{D17054F4-F0AD-4748-B03B-7FC4826E7AF1}" destId="{2A2DFC94-EFCA-466E-80A9-9F2542647A43}" srcOrd="1" destOrd="0" presId="urn:microsoft.com/office/officeart/2005/8/layout/hierarchy1"/>
    <dgm:cxn modelId="{A724CB07-A0E7-4221-8454-231C3175C336}" type="presParOf" srcId="{2A2DFC94-EFCA-466E-80A9-9F2542647A43}" destId="{CAC4A6F2-C374-4590-93BA-5DF0073F17ED}" srcOrd="0" destOrd="0" presId="urn:microsoft.com/office/officeart/2005/8/layout/hierarchy1"/>
    <dgm:cxn modelId="{CD34EE3C-1F18-464B-91E0-76AA9DB0D1CB}" type="presParOf" srcId="{CAC4A6F2-C374-4590-93BA-5DF0073F17ED}" destId="{AE89D7E8-651F-4947-93EE-2596A99380A9}" srcOrd="0" destOrd="0" presId="urn:microsoft.com/office/officeart/2005/8/layout/hierarchy1"/>
    <dgm:cxn modelId="{584AF70E-B84D-4C07-8F3A-C8CF54D12291}" type="presParOf" srcId="{CAC4A6F2-C374-4590-93BA-5DF0073F17ED}" destId="{4AC60C47-BFE6-46C1-A71D-BB00715D029F}" srcOrd="1" destOrd="0" presId="urn:microsoft.com/office/officeart/2005/8/layout/hierarchy1"/>
    <dgm:cxn modelId="{219BAFF2-ADB3-4C41-8289-F100C722C6BA}" type="presParOf" srcId="{2A2DFC94-EFCA-466E-80A9-9F2542647A43}" destId="{02D18BAE-07B6-471C-9558-232DC3A525D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11B32F-1EAB-4F1A-BF5A-5BA7BB5305C6}"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57472D79-0275-4F20-879A-1CD183C7633A}">
      <dgm:prSet/>
      <dgm:spPr/>
      <dgm:t>
        <a:bodyPr/>
        <a:lstStyle/>
        <a:p>
          <a:r>
            <a:rPr lang="en-US" dirty="0"/>
            <a:t>From date of hire</a:t>
          </a:r>
        </a:p>
      </dgm:t>
    </dgm:pt>
    <dgm:pt modelId="{797379E1-BCC3-4B7F-BC09-C03BB638B267}" type="parTrans" cxnId="{D700B133-5A74-48CD-91E3-91DA883A9947}">
      <dgm:prSet/>
      <dgm:spPr/>
      <dgm:t>
        <a:bodyPr/>
        <a:lstStyle/>
        <a:p>
          <a:endParaRPr lang="en-US"/>
        </a:p>
      </dgm:t>
    </dgm:pt>
    <dgm:pt modelId="{D1498233-E082-4F5F-91EF-1995922C85CD}" type="sibTrans" cxnId="{D700B133-5A74-48CD-91E3-91DA883A9947}">
      <dgm:prSet/>
      <dgm:spPr/>
      <dgm:t>
        <a:bodyPr/>
        <a:lstStyle/>
        <a:p>
          <a:endParaRPr lang="en-US"/>
        </a:p>
      </dgm:t>
    </dgm:pt>
    <dgm:pt modelId="{19D85FE5-EB6A-4F74-A8EA-4DCDB362C057}">
      <dgm:prSet/>
      <dgm:spPr/>
      <dgm:t>
        <a:bodyPr/>
        <a:lstStyle/>
        <a:p>
          <a:r>
            <a:rPr lang="en-US" dirty="0"/>
            <a:t>Becomes eligible</a:t>
          </a:r>
        </a:p>
      </dgm:t>
    </dgm:pt>
    <dgm:pt modelId="{08ABBF30-6DED-48B6-B790-314C3E9E30AE}" type="parTrans" cxnId="{FAA3B40F-E408-4559-895E-32B1B0477205}">
      <dgm:prSet/>
      <dgm:spPr/>
      <dgm:t>
        <a:bodyPr/>
        <a:lstStyle/>
        <a:p>
          <a:endParaRPr lang="en-US"/>
        </a:p>
      </dgm:t>
    </dgm:pt>
    <dgm:pt modelId="{CB8615FA-C65B-4CF2-BF9C-010FC53B1C24}" type="sibTrans" cxnId="{FAA3B40F-E408-4559-895E-32B1B0477205}">
      <dgm:prSet/>
      <dgm:spPr/>
      <dgm:t>
        <a:bodyPr/>
        <a:lstStyle/>
        <a:p>
          <a:endParaRPr lang="en-US"/>
        </a:p>
      </dgm:t>
    </dgm:pt>
    <dgm:pt modelId="{AC089B4D-7AF0-4215-80FE-734C582F47AB}" type="pres">
      <dgm:prSet presAssocID="{6E11B32F-1EAB-4F1A-BF5A-5BA7BB5305C6}" presName="hierChild1" presStyleCnt="0">
        <dgm:presLayoutVars>
          <dgm:chPref val="1"/>
          <dgm:dir/>
          <dgm:animOne val="branch"/>
          <dgm:animLvl val="lvl"/>
          <dgm:resizeHandles/>
        </dgm:presLayoutVars>
      </dgm:prSet>
      <dgm:spPr/>
    </dgm:pt>
    <dgm:pt modelId="{B32DECA2-F4D3-4CAC-950D-C1FBD6BAE442}" type="pres">
      <dgm:prSet presAssocID="{57472D79-0275-4F20-879A-1CD183C7633A}" presName="hierRoot1" presStyleCnt="0"/>
      <dgm:spPr/>
    </dgm:pt>
    <dgm:pt modelId="{832939DB-1641-44B7-BAA1-57B9593F5B04}" type="pres">
      <dgm:prSet presAssocID="{57472D79-0275-4F20-879A-1CD183C7633A}" presName="composite" presStyleCnt="0"/>
      <dgm:spPr/>
    </dgm:pt>
    <dgm:pt modelId="{C6076ADB-54FC-463E-A8E1-30850BEA9CB1}" type="pres">
      <dgm:prSet presAssocID="{57472D79-0275-4F20-879A-1CD183C7633A}" presName="background" presStyleLbl="node0" presStyleIdx="0" presStyleCnt="2"/>
      <dgm:spPr/>
    </dgm:pt>
    <dgm:pt modelId="{796B3932-FF10-42DE-A745-07D471678884}" type="pres">
      <dgm:prSet presAssocID="{57472D79-0275-4F20-879A-1CD183C7633A}" presName="text" presStyleLbl="fgAcc0" presStyleIdx="0" presStyleCnt="2">
        <dgm:presLayoutVars>
          <dgm:chPref val="3"/>
        </dgm:presLayoutVars>
      </dgm:prSet>
      <dgm:spPr/>
    </dgm:pt>
    <dgm:pt modelId="{4376275E-A2BD-4C2D-904F-491A7F2CCC36}" type="pres">
      <dgm:prSet presAssocID="{57472D79-0275-4F20-879A-1CD183C7633A}" presName="hierChild2" presStyleCnt="0"/>
      <dgm:spPr/>
    </dgm:pt>
    <dgm:pt modelId="{FCD8A2DA-7801-4B39-ADAF-8AE831B04A5D}" type="pres">
      <dgm:prSet presAssocID="{19D85FE5-EB6A-4F74-A8EA-4DCDB362C057}" presName="hierRoot1" presStyleCnt="0"/>
      <dgm:spPr/>
    </dgm:pt>
    <dgm:pt modelId="{13E8F61E-6C07-4C63-A126-C614A3E00BA5}" type="pres">
      <dgm:prSet presAssocID="{19D85FE5-EB6A-4F74-A8EA-4DCDB362C057}" presName="composite" presStyleCnt="0"/>
      <dgm:spPr/>
    </dgm:pt>
    <dgm:pt modelId="{A68A145F-92F5-4977-B352-6ABA7B1282D7}" type="pres">
      <dgm:prSet presAssocID="{19D85FE5-EB6A-4F74-A8EA-4DCDB362C057}" presName="background" presStyleLbl="node0" presStyleIdx="1" presStyleCnt="2"/>
      <dgm:spPr/>
    </dgm:pt>
    <dgm:pt modelId="{BC3683F9-EC10-48DC-AC98-878F58A5B1CE}" type="pres">
      <dgm:prSet presAssocID="{19D85FE5-EB6A-4F74-A8EA-4DCDB362C057}" presName="text" presStyleLbl="fgAcc0" presStyleIdx="1" presStyleCnt="2">
        <dgm:presLayoutVars>
          <dgm:chPref val="3"/>
        </dgm:presLayoutVars>
      </dgm:prSet>
      <dgm:spPr/>
    </dgm:pt>
    <dgm:pt modelId="{876D9381-CDA6-4C93-B6C1-C475FA202FB1}" type="pres">
      <dgm:prSet presAssocID="{19D85FE5-EB6A-4F74-A8EA-4DCDB362C057}" presName="hierChild2" presStyleCnt="0"/>
      <dgm:spPr/>
    </dgm:pt>
  </dgm:ptLst>
  <dgm:cxnLst>
    <dgm:cxn modelId="{FAA3B40F-E408-4559-895E-32B1B0477205}" srcId="{6E11B32F-1EAB-4F1A-BF5A-5BA7BB5305C6}" destId="{19D85FE5-EB6A-4F74-A8EA-4DCDB362C057}" srcOrd="1" destOrd="0" parTransId="{08ABBF30-6DED-48B6-B790-314C3E9E30AE}" sibTransId="{CB8615FA-C65B-4CF2-BF9C-010FC53B1C24}"/>
    <dgm:cxn modelId="{D700B133-5A74-48CD-91E3-91DA883A9947}" srcId="{6E11B32F-1EAB-4F1A-BF5A-5BA7BB5305C6}" destId="{57472D79-0275-4F20-879A-1CD183C7633A}" srcOrd="0" destOrd="0" parTransId="{797379E1-BCC3-4B7F-BC09-C03BB638B267}" sibTransId="{D1498233-E082-4F5F-91EF-1995922C85CD}"/>
    <dgm:cxn modelId="{65C8B791-B5BD-49EA-86D7-5413DC8A94AC}" type="presOf" srcId="{6E11B32F-1EAB-4F1A-BF5A-5BA7BB5305C6}" destId="{AC089B4D-7AF0-4215-80FE-734C582F47AB}" srcOrd="0" destOrd="0" presId="urn:microsoft.com/office/officeart/2005/8/layout/hierarchy1"/>
    <dgm:cxn modelId="{01432DBC-3E0D-4579-A7CB-0B2F22686A93}" type="presOf" srcId="{19D85FE5-EB6A-4F74-A8EA-4DCDB362C057}" destId="{BC3683F9-EC10-48DC-AC98-878F58A5B1CE}" srcOrd="0" destOrd="0" presId="urn:microsoft.com/office/officeart/2005/8/layout/hierarchy1"/>
    <dgm:cxn modelId="{40C4A7D9-C6A8-426E-BBDE-997D16D135D5}" type="presOf" srcId="{57472D79-0275-4F20-879A-1CD183C7633A}" destId="{796B3932-FF10-42DE-A745-07D471678884}" srcOrd="0" destOrd="0" presId="urn:microsoft.com/office/officeart/2005/8/layout/hierarchy1"/>
    <dgm:cxn modelId="{458C67E2-9A6E-45BB-91C7-2BA630481EF8}" type="presParOf" srcId="{AC089B4D-7AF0-4215-80FE-734C582F47AB}" destId="{B32DECA2-F4D3-4CAC-950D-C1FBD6BAE442}" srcOrd="0" destOrd="0" presId="urn:microsoft.com/office/officeart/2005/8/layout/hierarchy1"/>
    <dgm:cxn modelId="{A395D220-3BE1-41FE-B881-A1BCD5E36717}" type="presParOf" srcId="{B32DECA2-F4D3-4CAC-950D-C1FBD6BAE442}" destId="{832939DB-1641-44B7-BAA1-57B9593F5B04}" srcOrd="0" destOrd="0" presId="urn:microsoft.com/office/officeart/2005/8/layout/hierarchy1"/>
    <dgm:cxn modelId="{2CD817E0-1F61-4EA2-BF0E-6B8A7C85007E}" type="presParOf" srcId="{832939DB-1641-44B7-BAA1-57B9593F5B04}" destId="{C6076ADB-54FC-463E-A8E1-30850BEA9CB1}" srcOrd="0" destOrd="0" presId="urn:microsoft.com/office/officeart/2005/8/layout/hierarchy1"/>
    <dgm:cxn modelId="{D4CC41E0-1382-4374-B98A-F138667C5BF6}" type="presParOf" srcId="{832939DB-1641-44B7-BAA1-57B9593F5B04}" destId="{796B3932-FF10-42DE-A745-07D471678884}" srcOrd="1" destOrd="0" presId="urn:microsoft.com/office/officeart/2005/8/layout/hierarchy1"/>
    <dgm:cxn modelId="{E2A36781-E8C9-4BFC-A7EA-97D6C15A050D}" type="presParOf" srcId="{B32DECA2-F4D3-4CAC-950D-C1FBD6BAE442}" destId="{4376275E-A2BD-4C2D-904F-491A7F2CCC36}" srcOrd="1" destOrd="0" presId="urn:microsoft.com/office/officeart/2005/8/layout/hierarchy1"/>
    <dgm:cxn modelId="{34B04B41-B0DD-4736-AA91-D7332F2BAAF0}" type="presParOf" srcId="{AC089B4D-7AF0-4215-80FE-734C582F47AB}" destId="{FCD8A2DA-7801-4B39-ADAF-8AE831B04A5D}" srcOrd="1" destOrd="0" presId="urn:microsoft.com/office/officeart/2005/8/layout/hierarchy1"/>
    <dgm:cxn modelId="{51A1B5C9-DA79-4117-AF63-E59EFCB4BD82}" type="presParOf" srcId="{FCD8A2DA-7801-4B39-ADAF-8AE831B04A5D}" destId="{13E8F61E-6C07-4C63-A126-C614A3E00BA5}" srcOrd="0" destOrd="0" presId="urn:microsoft.com/office/officeart/2005/8/layout/hierarchy1"/>
    <dgm:cxn modelId="{AC5D5ED8-0489-484B-B715-18A05E26CA21}" type="presParOf" srcId="{13E8F61E-6C07-4C63-A126-C614A3E00BA5}" destId="{A68A145F-92F5-4977-B352-6ABA7B1282D7}" srcOrd="0" destOrd="0" presId="urn:microsoft.com/office/officeart/2005/8/layout/hierarchy1"/>
    <dgm:cxn modelId="{51FC8074-4FF3-413B-9ECF-96FB26795854}" type="presParOf" srcId="{13E8F61E-6C07-4C63-A126-C614A3E00BA5}" destId="{BC3683F9-EC10-48DC-AC98-878F58A5B1CE}" srcOrd="1" destOrd="0" presId="urn:microsoft.com/office/officeart/2005/8/layout/hierarchy1"/>
    <dgm:cxn modelId="{E3EA62F5-7D2B-4EC2-A470-8A35D20CC15C}" type="presParOf" srcId="{FCD8A2DA-7801-4B39-ADAF-8AE831B04A5D}" destId="{876D9381-CDA6-4C93-B6C1-C475FA202FB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B400BB-312A-43E8-AFB2-E43831BA88B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324E8DB3-282D-4CF4-9715-9420A87B31AE}">
      <dgm:prSet/>
      <dgm:spPr/>
      <dgm:t>
        <a:bodyPr/>
        <a:lstStyle/>
        <a:p>
          <a:r>
            <a:rPr lang="en-US" dirty="0"/>
            <a:t>LIMITED PERIOD OF TIME – NOT TO EXCEED </a:t>
          </a:r>
          <a:r>
            <a:rPr lang="en-US" u="sng" dirty="0"/>
            <a:t>ONE</a:t>
          </a:r>
          <a:r>
            <a:rPr lang="en-US" dirty="0"/>
            <a:t> YEAR</a:t>
          </a:r>
        </a:p>
      </dgm:t>
    </dgm:pt>
    <dgm:pt modelId="{9644B9AB-D2DA-464F-8238-C9BBCA5D436F}" type="parTrans" cxnId="{0157CE78-B09D-4B11-BAFC-F3ACA66BC798}">
      <dgm:prSet/>
      <dgm:spPr/>
      <dgm:t>
        <a:bodyPr/>
        <a:lstStyle/>
        <a:p>
          <a:endParaRPr lang="en-US"/>
        </a:p>
      </dgm:t>
    </dgm:pt>
    <dgm:pt modelId="{EE74008E-8F67-415F-85B5-889BF047F2DD}" type="sibTrans" cxnId="{0157CE78-B09D-4B11-BAFC-F3ACA66BC798}">
      <dgm:prSet/>
      <dgm:spPr/>
      <dgm:t>
        <a:bodyPr/>
        <a:lstStyle/>
        <a:p>
          <a:endParaRPr lang="en-US" dirty="0"/>
        </a:p>
      </dgm:t>
    </dgm:pt>
    <dgm:pt modelId="{EF15A281-3C2F-4BF1-A2C3-6A9A155CF354}">
      <dgm:prSet/>
      <dgm:spPr/>
      <dgm:t>
        <a:bodyPr/>
        <a:lstStyle/>
        <a:p>
          <a:r>
            <a:rPr lang="en-US" dirty="0"/>
            <a:t>TO ACCOMPLISH A SPECIFIC TASK OR PURPOSE</a:t>
          </a:r>
        </a:p>
      </dgm:t>
    </dgm:pt>
    <dgm:pt modelId="{7858721B-EDE7-405B-99A3-5ACD11A6CD24}" type="parTrans" cxnId="{8D030342-003B-4379-B494-D2C4A466487C}">
      <dgm:prSet/>
      <dgm:spPr/>
      <dgm:t>
        <a:bodyPr/>
        <a:lstStyle/>
        <a:p>
          <a:endParaRPr lang="en-US"/>
        </a:p>
      </dgm:t>
    </dgm:pt>
    <dgm:pt modelId="{0481552C-A877-4539-A2DD-43384AE93D59}" type="sibTrans" cxnId="{8D030342-003B-4379-B494-D2C4A466487C}">
      <dgm:prSet/>
      <dgm:spPr/>
      <dgm:t>
        <a:bodyPr/>
        <a:lstStyle/>
        <a:p>
          <a:endParaRPr lang="en-US" dirty="0"/>
        </a:p>
      </dgm:t>
    </dgm:pt>
    <dgm:pt modelId="{25805E06-CCF0-4870-9AB5-09A5EC54B011}">
      <dgm:prSet/>
      <dgm:spPr/>
      <dgm:t>
        <a:bodyPr/>
        <a:lstStyle/>
        <a:p>
          <a:r>
            <a:rPr lang="en-US" dirty="0"/>
            <a:t>ONCE TASK IS COMPLETE, THE EMPLOYEE TERMINATES</a:t>
          </a:r>
        </a:p>
      </dgm:t>
    </dgm:pt>
    <dgm:pt modelId="{675C5C03-D48B-4D6B-BD33-EA4A8DE56FB1}" type="parTrans" cxnId="{664306DE-9C8F-4464-AED8-103EE9148DA2}">
      <dgm:prSet/>
      <dgm:spPr/>
      <dgm:t>
        <a:bodyPr/>
        <a:lstStyle/>
        <a:p>
          <a:endParaRPr lang="en-US"/>
        </a:p>
      </dgm:t>
    </dgm:pt>
    <dgm:pt modelId="{2B3DAB78-5B47-41E0-B39D-EC1747C74E9B}" type="sibTrans" cxnId="{664306DE-9C8F-4464-AED8-103EE9148DA2}">
      <dgm:prSet/>
      <dgm:spPr/>
      <dgm:t>
        <a:bodyPr/>
        <a:lstStyle/>
        <a:p>
          <a:endParaRPr lang="en-US"/>
        </a:p>
      </dgm:t>
    </dgm:pt>
    <dgm:pt modelId="{02B700DF-9C1B-4DBF-AB8A-8898478088A1}" type="pres">
      <dgm:prSet presAssocID="{FAB400BB-312A-43E8-AFB2-E43831BA88B9}" presName="outerComposite" presStyleCnt="0">
        <dgm:presLayoutVars>
          <dgm:chMax val="5"/>
          <dgm:dir/>
          <dgm:resizeHandles val="exact"/>
        </dgm:presLayoutVars>
      </dgm:prSet>
      <dgm:spPr/>
    </dgm:pt>
    <dgm:pt modelId="{716C0541-09DB-479C-9DB4-E61C29F6BFCD}" type="pres">
      <dgm:prSet presAssocID="{FAB400BB-312A-43E8-AFB2-E43831BA88B9}" presName="dummyMaxCanvas" presStyleCnt="0">
        <dgm:presLayoutVars/>
      </dgm:prSet>
      <dgm:spPr/>
    </dgm:pt>
    <dgm:pt modelId="{F2EDA3FE-F351-42AE-BE7D-00AE1A36679F}" type="pres">
      <dgm:prSet presAssocID="{FAB400BB-312A-43E8-AFB2-E43831BA88B9}" presName="ThreeNodes_1" presStyleLbl="node1" presStyleIdx="0" presStyleCnt="3">
        <dgm:presLayoutVars>
          <dgm:bulletEnabled val="1"/>
        </dgm:presLayoutVars>
      </dgm:prSet>
      <dgm:spPr/>
    </dgm:pt>
    <dgm:pt modelId="{B8F166B8-0277-4531-8C36-41324B7D2739}" type="pres">
      <dgm:prSet presAssocID="{FAB400BB-312A-43E8-AFB2-E43831BA88B9}" presName="ThreeNodes_2" presStyleLbl="node1" presStyleIdx="1" presStyleCnt="3">
        <dgm:presLayoutVars>
          <dgm:bulletEnabled val="1"/>
        </dgm:presLayoutVars>
      </dgm:prSet>
      <dgm:spPr/>
    </dgm:pt>
    <dgm:pt modelId="{4ACAEED5-92C6-491C-9CCD-87280A00967A}" type="pres">
      <dgm:prSet presAssocID="{FAB400BB-312A-43E8-AFB2-E43831BA88B9}" presName="ThreeNodes_3" presStyleLbl="node1" presStyleIdx="2" presStyleCnt="3">
        <dgm:presLayoutVars>
          <dgm:bulletEnabled val="1"/>
        </dgm:presLayoutVars>
      </dgm:prSet>
      <dgm:spPr/>
    </dgm:pt>
    <dgm:pt modelId="{AA4F4A30-EDC8-417E-AACE-9E19D1A8CA3B}" type="pres">
      <dgm:prSet presAssocID="{FAB400BB-312A-43E8-AFB2-E43831BA88B9}" presName="ThreeConn_1-2" presStyleLbl="fgAccFollowNode1" presStyleIdx="0" presStyleCnt="2">
        <dgm:presLayoutVars>
          <dgm:bulletEnabled val="1"/>
        </dgm:presLayoutVars>
      </dgm:prSet>
      <dgm:spPr/>
    </dgm:pt>
    <dgm:pt modelId="{59C00D4A-B47C-4163-9ADC-13972223CF6F}" type="pres">
      <dgm:prSet presAssocID="{FAB400BB-312A-43E8-AFB2-E43831BA88B9}" presName="ThreeConn_2-3" presStyleLbl="fgAccFollowNode1" presStyleIdx="1" presStyleCnt="2">
        <dgm:presLayoutVars>
          <dgm:bulletEnabled val="1"/>
        </dgm:presLayoutVars>
      </dgm:prSet>
      <dgm:spPr/>
    </dgm:pt>
    <dgm:pt modelId="{B599C555-F4FA-4632-AFA2-E1979C446B63}" type="pres">
      <dgm:prSet presAssocID="{FAB400BB-312A-43E8-AFB2-E43831BA88B9}" presName="ThreeNodes_1_text" presStyleLbl="node1" presStyleIdx="2" presStyleCnt="3">
        <dgm:presLayoutVars>
          <dgm:bulletEnabled val="1"/>
        </dgm:presLayoutVars>
      </dgm:prSet>
      <dgm:spPr/>
    </dgm:pt>
    <dgm:pt modelId="{6DA6AB28-2EF9-47A1-8F5C-A53E81C6C43E}" type="pres">
      <dgm:prSet presAssocID="{FAB400BB-312A-43E8-AFB2-E43831BA88B9}" presName="ThreeNodes_2_text" presStyleLbl="node1" presStyleIdx="2" presStyleCnt="3">
        <dgm:presLayoutVars>
          <dgm:bulletEnabled val="1"/>
        </dgm:presLayoutVars>
      </dgm:prSet>
      <dgm:spPr/>
    </dgm:pt>
    <dgm:pt modelId="{183D47F2-1FD0-42A4-92A3-133419E67B29}" type="pres">
      <dgm:prSet presAssocID="{FAB400BB-312A-43E8-AFB2-E43831BA88B9}" presName="ThreeNodes_3_text" presStyleLbl="node1" presStyleIdx="2" presStyleCnt="3">
        <dgm:presLayoutVars>
          <dgm:bulletEnabled val="1"/>
        </dgm:presLayoutVars>
      </dgm:prSet>
      <dgm:spPr/>
    </dgm:pt>
  </dgm:ptLst>
  <dgm:cxnLst>
    <dgm:cxn modelId="{84D95B0D-270B-4833-8401-06141E018491}" type="presOf" srcId="{FAB400BB-312A-43E8-AFB2-E43831BA88B9}" destId="{02B700DF-9C1B-4DBF-AB8A-8898478088A1}" srcOrd="0" destOrd="0" presId="urn:microsoft.com/office/officeart/2005/8/layout/vProcess5"/>
    <dgm:cxn modelId="{78EFC425-316C-4FFC-A1B6-2767785EE2F0}" type="presOf" srcId="{25805E06-CCF0-4870-9AB5-09A5EC54B011}" destId="{183D47F2-1FD0-42A4-92A3-133419E67B29}" srcOrd="1" destOrd="0" presId="urn:microsoft.com/office/officeart/2005/8/layout/vProcess5"/>
    <dgm:cxn modelId="{64805A32-4C8C-43B2-AF11-BC5D0A87F530}" type="presOf" srcId="{25805E06-CCF0-4870-9AB5-09A5EC54B011}" destId="{4ACAEED5-92C6-491C-9CCD-87280A00967A}" srcOrd="0" destOrd="0" presId="urn:microsoft.com/office/officeart/2005/8/layout/vProcess5"/>
    <dgm:cxn modelId="{8D030342-003B-4379-B494-D2C4A466487C}" srcId="{FAB400BB-312A-43E8-AFB2-E43831BA88B9}" destId="{EF15A281-3C2F-4BF1-A2C3-6A9A155CF354}" srcOrd="1" destOrd="0" parTransId="{7858721B-EDE7-405B-99A3-5ACD11A6CD24}" sibTransId="{0481552C-A877-4539-A2DD-43384AE93D59}"/>
    <dgm:cxn modelId="{B9747975-7EE3-4C49-8C08-FA2E8D9D5BB6}" type="presOf" srcId="{EF15A281-3C2F-4BF1-A2C3-6A9A155CF354}" destId="{B8F166B8-0277-4531-8C36-41324B7D2739}" srcOrd="0" destOrd="0" presId="urn:microsoft.com/office/officeart/2005/8/layout/vProcess5"/>
    <dgm:cxn modelId="{0157CE78-B09D-4B11-BAFC-F3ACA66BC798}" srcId="{FAB400BB-312A-43E8-AFB2-E43831BA88B9}" destId="{324E8DB3-282D-4CF4-9715-9420A87B31AE}" srcOrd="0" destOrd="0" parTransId="{9644B9AB-D2DA-464F-8238-C9BBCA5D436F}" sibTransId="{EE74008E-8F67-415F-85B5-889BF047F2DD}"/>
    <dgm:cxn modelId="{319B8198-7DD6-4922-AD40-9473F79325D4}" type="presOf" srcId="{EE74008E-8F67-415F-85B5-889BF047F2DD}" destId="{AA4F4A30-EDC8-417E-AACE-9E19D1A8CA3B}" srcOrd="0" destOrd="0" presId="urn:microsoft.com/office/officeart/2005/8/layout/vProcess5"/>
    <dgm:cxn modelId="{CC797BBE-C6B5-48A5-A78A-937DF733CF71}" type="presOf" srcId="{324E8DB3-282D-4CF4-9715-9420A87B31AE}" destId="{F2EDA3FE-F351-42AE-BE7D-00AE1A36679F}" srcOrd="0" destOrd="0" presId="urn:microsoft.com/office/officeart/2005/8/layout/vProcess5"/>
    <dgm:cxn modelId="{BB2762CC-9688-4573-BEE1-852635F55A26}" type="presOf" srcId="{EF15A281-3C2F-4BF1-A2C3-6A9A155CF354}" destId="{6DA6AB28-2EF9-47A1-8F5C-A53E81C6C43E}" srcOrd="1" destOrd="0" presId="urn:microsoft.com/office/officeart/2005/8/layout/vProcess5"/>
    <dgm:cxn modelId="{0AE31BD5-3CB5-45FF-9D9A-3E583C12023C}" type="presOf" srcId="{324E8DB3-282D-4CF4-9715-9420A87B31AE}" destId="{B599C555-F4FA-4632-AFA2-E1979C446B63}" srcOrd="1" destOrd="0" presId="urn:microsoft.com/office/officeart/2005/8/layout/vProcess5"/>
    <dgm:cxn modelId="{664306DE-9C8F-4464-AED8-103EE9148DA2}" srcId="{FAB400BB-312A-43E8-AFB2-E43831BA88B9}" destId="{25805E06-CCF0-4870-9AB5-09A5EC54B011}" srcOrd="2" destOrd="0" parTransId="{675C5C03-D48B-4D6B-BD33-EA4A8DE56FB1}" sibTransId="{2B3DAB78-5B47-41E0-B39D-EC1747C74E9B}"/>
    <dgm:cxn modelId="{354661EB-3BAD-4E84-97CA-CEBB2C0F5C59}" type="presOf" srcId="{0481552C-A877-4539-A2DD-43384AE93D59}" destId="{59C00D4A-B47C-4163-9ADC-13972223CF6F}" srcOrd="0" destOrd="0" presId="urn:microsoft.com/office/officeart/2005/8/layout/vProcess5"/>
    <dgm:cxn modelId="{57CFB594-2561-4DAA-9078-ADFE4C1E3D78}" type="presParOf" srcId="{02B700DF-9C1B-4DBF-AB8A-8898478088A1}" destId="{716C0541-09DB-479C-9DB4-E61C29F6BFCD}" srcOrd="0" destOrd="0" presId="urn:microsoft.com/office/officeart/2005/8/layout/vProcess5"/>
    <dgm:cxn modelId="{FC36AEAC-DBE8-483C-B54D-7F1CBEE2A041}" type="presParOf" srcId="{02B700DF-9C1B-4DBF-AB8A-8898478088A1}" destId="{F2EDA3FE-F351-42AE-BE7D-00AE1A36679F}" srcOrd="1" destOrd="0" presId="urn:microsoft.com/office/officeart/2005/8/layout/vProcess5"/>
    <dgm:cxn modelId="{F0EFC772-BE17-4DC3-B0EF-00DEAF98233F}" type="presParOf" srcId="{02B700DF-9C1B-4DBF-AB8A-8898478088A1}" destId="{B8F166B8-0277-4531-8C36-41324B7D2739}" srcOrd="2" destOrd="0" presId="urn:microsoft.com/office/officeart/2005/8/layout/vProcess5"/>
    <dgm:cxn modelId="{493C8417-4C6C-4AA5-8045-0258E2E5E5FD}" type="presParOf" srcId="{02B700DF-9C1B-4DBF-AB8A-8898478088A1}" destId="{4ACAEED5-92C6-491C-9CCD-87280A00967A}" srcOrd="3" destOrd="0" presId="urn:microsoft.com/office/officeart/2005/8/layout/vProcess5"/>
    <dgm:cxn modelId="{5B2DD34A-527A-49AE-B356-DFBFDEF16EFB}" type="presParOf" srcId="{02B700DF-9C1B-4DBF-AB8A-8898478088A1}" destId="{AA4F4A30-EDC8-417E-AACE-9E19D1A8CA3B}" srcOrd="4" destOrd="0" presId="urn:microsoft.com/office/officeart/2005/8/layout/vProcess5"/>
    <dgm:cxn modelId="{D029AB93-8718-45A5-92C3-6DE5F678E3B5}" type="presParOf" srcId="{02B700DF-9C1B-4DBF-AB8A-8898478088A1}" destId="{59C00D4A-B47C-4163-9ADC-13972223CF6F}" srcOrd="5" destOrd="0" presId="urn:microsoft.com/office/officeart/2005/8/layout/vProcess5"/>
    <dgm:cxn modelId="{6E00BECB-5F53-4041-9CD9-9D5910618842}" type="presParOf" srcId="{02B700DF-9C1B-4DBF-AB8A-8898478088A1}" destId="{B599C555-F4FA-4632-AFA2-E1979C446B63}" srcOrd="6" destOrd="0" presId="urn:microsoft.com/office/officeart/2005/8/layout/vProcess5"/>
    <dgm:cxn modelId="{6B6CFA90-59CE-4696-86C0-83774DA76742}" type="presParOf" srcId="{02B700DF-9C1B-4DBF-AB8A-8898478088A1}" destId="{6DA6AB28-2EF9-47A1-8F5C-A53E81C6C43E}" srcOrd="7" destOrd="0" presId="urn:microsoft.com/office/officeart/2005/8/layout/vProcess5"/>
    <dgm:cxn modelId="{FB0B9D8C-84E7-4033-83EE-08398CED094D}" type="presParOf" srcId="{02B700DF-9C1B-4DBF-AB8A-8898478088A1}" destId="{183D47F2-1FD0-42A4-92A3-133419E67B2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90AC30C-6E60-4BF1-BE77-67D3F6DA7784}" type="doc">
      <dgm:prSet loTypeId="urn:microsoft.com/office/officeart/2018/2/layout/IconVerticalSolidList" loCatId="icon" qsTypeId="urn:microsoft.com/office/officeart/2005/8/quickstyle/simple1" qsCatId="simple" csTypeId="urn:microsoft.com/office/officeart/2018/5/colors/Iconchunking_neutralicontext_accent0_3" csCatId="mainScheme" phldr="1"/>
      <dgm:spPr/>
      <dgm:t>
        <a:bodyPr/>
        <a:lstStyle/>
        <a:p>
          <a:endParaRPr lang="en-US"/>
        </a:p>
      </dgm:t>
    </dgm:pt>
    <dgm:pt modelId="{BA54F093-34C8-4E0B-A246-5A8BE5A7738F}">
      <dgm:prSet custT="1"/>
      <dgm:spPr/>
      <dgm:t>
        <a:bodyPr/>
        <a:lstStyle/>
        <a:p>
          <a:pPr>
            <a:lnSpc>
              <a:spcPct val="100000"/>
            </a:lnSpc>
          </a:pPr>
          <a:r>
            <a:rPr lang="en-US" sz="2800" dirty="0"/>
            <a:t>Take the number of hours worked in </a:t>
          </a:r>
          <a:r>
            <a:rPr lang="en-US" sz="2800" u="sng" dirty="0"/>
            <a:t>one calendar month</a:t>
          </a:r>
          <a:endParaRPr lang="en-US" sz="2800" dirty="0"/>
        </a:p>
      </dgm:t>
    </dgm:pt>
    <dgm:pt modelId="{07DB1C72-B7D2-434C-BA11-70AF51AD37FF}" type="parTrans" cxnId="{5E346D47-C065-4982-A60D-8E7AEF23535C}">
      <dgm:prSet/>
      <dgm:spPr/>
      <dgm:t>
        <a:bodyPr/>
        <a:lstStyle/>
        <a:p>
          <a:endParaRPr lang="en-US"/>
        </a:p>
      </dgm:t>
    </dgm:pt>
    <dgm:pt modelId="{053895B9-27A3-4954-862A-44D0150777FE}" type="sibTrans" cxnId="{5E346D47-C065-4982-A60D-8E7AEF23535C}">
      <dgm:prSet/>
      <dgm:spPr/>
      <dgm:t>
        <a:bodyPr/>
        <a:lstStyle/>
        <a:p>
          <a:endParaRPr lang="en-US"/>
        </a:p>
      </dgm:t>
    </dgm:pt>
    <dgm:pt modelId="{6B9B1275-DA8C-427E-93D1-FA99EAB6751F}">
      <dgm:prSet custT="1"/>
      <dgm:spPr/>
      <dgm:t>
        <a:bodyPr/>
        <a:lstStyle/>
        <a:p>
          <a:pPr>
            <a:lnSpc>
              <a:spcPct val="100000"/>
            </a:lnSpc>
          </a:pPr>
          <a:r>
            <a:rPr lang="en-US" sz="2800" dirty="0"/>
            <a:t>Divide that by the actual days in the </a:t>
          </a:r>
          <a:r>
            <a:rPr lang="en-US" sz="2800" u="sng" dirty="0"/>
            <a:t>calendar month</a:t>
          </a:r>
          <a:endParaRPr lang="en-US" sz="2800" dirty="0"/>
        </a:p>
      </dgm:t>
    </dgm:pt>
    <dgm:pt modelId="{EB01D400-8CE7-4D5D-A10D-B9D340A92232}" type="parTrans" cxnId="{28091581-F821-4882-8BC4-F8A7630FDBD8}">
      <dgm:prSet/>
      <dgm:spPr/>
      <dgm:t>
        <a:bodyPr/>
        <a:lstStyle/>
        <a:p>
          <a:endParaRPr lang="en-US"/>
        </a:p>
      </dgm:t>
    </dgm:pt>
    <dgm:pt modelId="{B99238D3-DBE4-4B8B-9CAA-AFFE5F14DCD3}" type="sibTrans" cxnId="{28091581-F821-4882-8BC4-F8A7630FDBD8}">
      <dgm:prSet/>
      <dgm:spPr/>
      <dgm:t>
        <a:bodyPr/>
        <a:lstStyle/>
        <a:p>
          <a:endParaRPr lang="en-US"/>
        </a:p>
      </dgm:t>
    </dgm:pt>
    <dgm:pt modelId="{B74A0DC0-9ED0-4BF6-A25E-EA47F45C04E3}">
      <dgm:prSet custT="1"/>
      <dgm:spPr/>
      <dgm:t>
        <a:bodyPr/>
        <a:lstStyle/>
        <a:p>
          <a:pPr>
            <a:lnSpc>
              <a:spcPct val="100000"/>
            </a:lnSpc>
          </a:pPr>
          <a:r>
            <a:rPr lang="en-US" sz="2800" dirty="0"/>
            <a:t>Multiply that by 7 (days in the week)</a:t>
          </a:r>
        </a:p>
      </dgm:t>
    </dgm:pt>
    <dgm:pt modelId="{EE8D49F4-666F-4243-A0F9-F32549DE39C2}" type="parTrans" cxnId="{F432E6E7-F20E-4BF3-9DDB-087BEF88D737}">
      <dgm:prSet/>
      <dgm:spPr/>
      <dgm:t>
        <a:bodyPr/>
        <a:lstStyle/>
        <a:p>
          <a:endParaRPr lang="en-US"/>
        </a:p>
      </dgm:t>
    </dgm:pt>
    <dgm:pt modelId="{2B758A8E-BDC8-443A-B268-9D681B55374D}" type="sibTrans" cxnId="{F432E6E7-F20E-4BF3-9DDB-087BEF88D737}">
      <dgm:prSet/>
      <dgm:spPr/>
      <dgm:t>
        <a:bodyPr/>
        <a:lstStyle/>
        <a:p>
          <a:endParaRPr lang="en-US"/>
        </a:p>
      </dgm:t>
    </dgm:pt>
    <dgm:pt modelId="{F1299475-01DC-483E-858C-CC45EC141133}">
      <dgm:prSet custT="1"/>
      <dgm:spPr/>
      <dgm:t>
        <a:bodyPr/>
        <a:lstStyle/>
        <a:p>
          <a:pPr>
            <a:lnSpc>
              <a:spcPct val="100000"/>
            </a:lnSpc>
          </a:pPr>
          <a:r>
            <a:rPr lang="en-US" sz="2000" dirty="0"/>
            <a:t>Equals the number you need to use in determining the average hours worked in one calendar month</a:t>
          </a:r>
        </a:p>
      </dgm:t>
    </dgm:pt>
    <dgm:pt modelId="{5ABB0127-F6AA-4111-AA4E-CDEE1D74C295}" type="parTrans" cxnId="{543D40E1-7DA6-4004-A2DB-7D5FEB8D69C3}">
      <dgm:prSet/>
      <dgm:spPr/>
      <dgm:t>
        <a:bodyPr/>
        <a:lstStyle/>
        <a:p>
          <a:endParaRPr lang="en-US"/>
        </a:p>
      </dgm:t>
    </dgm:pt>
    <dgm:pt modelId="{8B64C514-6C3C-4E85-AC51-88B5B49BC4A1}" type="sibTrans" cxnId="{543D40E1-7DA6-4004-A2DB-7D5FEB8D69C3}">
      <dgm:prSet/>
      <dgm:spPr/>
      <dgm:t>
        <a:bodyPr/>
        <a:lstStyle/>
        <a:p>
          <a:endParaRPr lang="en-US"/>
        </a:p>
      </dgm:t>
    </dgm:pt>
    <dgm:pt modelId="{4E663DA7-4468-4A0F-BD72-C34A75AD7D6D}">
      <dgm:prSet custT="1"/>
      <dgm:spPr/>
      <dgm:t>
        <a:bodyPr/>
        <a:lstStyle/>
        <a:p>
          <a:pPr>
            <a:lnSpc>
              <a:spcPct val="100000"/>
            </a:lnSpc>
          </a:pPr>
          <a:r>
            <a:rPr lang="en-US" sz="3200" dirty="0"/>
            <a:t>These do not need to be consecutive months!!</a:t>
          </a:r>
        </a:p>
      </dgm:t>
    </dgm:pt>
    <dgm:pt modelId="{955120D1-B80C-45BD-914D-FE75F4918395}" type="parTrans" cxnId="{C6576923-71DE-49D0-A385-051C1E8B8BB7}">
      <dgm:prSet/>
      <dgm:spPr/>
      <dgm:t>
        <a:bodyPr/>
        <a:lstStyle/>
        <a:p>
          <a:endParaRPr lang="en-US"/>
        </a:p>
      </dgm:t>
    </dgm:pt>
    <dgm:pt modelId="{9F28E6F2-E4DF-4556-A8A2-EB029C0AE98B}" type="sibTrans" cxnId="{C6576923-71DE-49D0-A385-051C1E8B8BB7}">
      <dgm:prSet/>
      <dgm:spPr/>
      <dgm:t>
        <a:bodyPr/>
        <a:lstStyle/>
        <a:p>
          <a:endParaRPr lang="en-US"/>
        </a:p>
      </dgm:t>
    </dgm:pt>
    <dgm:pt modelId="{73BEB2B9-3B4D-4524-ACD5-57C8BEBD069E}" type="pres">
      <dgm:prSet presAssocID="{090AC30C-6E60-4BF1-BE77-67D3F6DA7784}" presName="root" presStyleCnt="0">
        <dgm:presLayoutVars>
          <dgm:dir/>
          <dgm:resizeHandles val="exact"/>
        </dgm:presLayoutVars>
      </dgm:prSet>
      <dgm:spPr/>
    </dgm:pt>
    <dgm:pt modelId="{7A96C824-AFEE-477D-BDF4-6A94F0F0C73E}" type="pres">
      <dgm:prSet presAssocID="{BA54F093-34C8-4E0B-A246-5A8BE5A7738F}" presName="compNode" presStyleCnt="0"/>
      <dgm:spPr/>
    </dgm:pt>
    <dgm:pt modelId="{F9E1C0F4-4711-485C-9C77-E051FC6D208E}" type="pres">
      <dgm:prSet presAssocID="{BA54F093-34C8-4E0B-A246-5A8BE5A7738F}" presName="bgRect" presStyleLbl="bgShp" presStyleIdx="0" presStyleCnt="5"/>
      <dgm:spPr/>
    </dgm:pt>
    <dgm:pt modelId="{F26BE8F5-89D0-498C-86B0-E7CD37DD7204}" type="pres">
      <dgm:prSet presAssocID="{BA54F093-34C8-4E0B-A246-5A8BE5A7738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ck"/>
        </a:ext>
      </dgm:extLst>
    </dgm:pt>
    <dgm:pt modelId="{E4AF9BB6-2911-4031-B3C9-FFEB859A93DB}" type="pres">
      <dgm:prSet presAssocID="{BA54F093-34C8-4E0B-A246-5A8BE5A7738F}" presName="spaceRect" presStyleCnt="0"/>
      <dgm:spPr/>
    </dgm:pt>
    <dgm:pt modelId="{DB138A0D-1244-4C9E-8E09-E8D8A165FADC}" type="pres">
      <dgm:prSet presAssocID="{BA54F093-34C8-4E0B-A246-5A8BE5A7738F}" presName="parTx" presStyleLbl="revTx" presStyleIdx="0" presStyleCnt="5">
        <dgm:presLayoutVars>
          <dgm:chMax val="0"/>
          <dgm:chPref val="0"/>
        </dgm:presLayoutVars>
      </dgm:prSet>
      <dgm:spPr/>
    </dgm:pt>
    <dgm:pt modelId="{56CE9CB6-AB8F-48B5-959E-C6599F90961A}" type="pres">
      <dgm:prSet presAssocID="{053895B9-27A3-4954-862A-44D0150777FE}" presName="sibTrans" presStyleCnt="0"/>
      <dgm:spPr/>
    </dgm:pt>
    <dgm:pt modelId="{7E5716D5-8C23-485C-874C-4EBA9816FABB}" type="pres">
      <dgm:prSet presAssocID="{6B9B1275-DA8C-427E-93D1-FA99EAB6751F}" presName="compNode" presStyleCnt="0"/>
      <dgm:spPr/>
    </dgm:pt>
    <dgm:pt modelId="{11EF1609-4C3A-4B37-B5CF-0F9251FA46F1}" type="pres">
      <dgm:prSet presAssocID="{6B9B1275-DA8C-427E-93D1-FA99EAB6751F}" presName="bgRect" presStyleLbl="bgShp" presStyleIdx="1" presStyleCnt="5"/>
      <dgm:spPr/>
    </dgm:pt>
    <dgm:pt modelId="{7EB2A717-F9AF-44D9-8CCC-12191F176A7B}" type="pres">
      <dgm:prSet presAssocID="{6B9B1275-DA8C-427E-93D1-FA99EAB6751F}"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ily Calendar"/>
        </a:ext>
      </dgm:extLst>
    </dgm:pt>
    <dgm:pt modelId="{9711A551-3B5B-41AF-9DA7-0C6027ACA379}" type="pres">
      <dgm:prSet presAssocID="{6B9B1275-DA8C-427E-93D1-FA99EAB6751F}" presName="spaceRect" presStyleCnt="0"/>
      <dgm:spPr/>
    </dgm:pt>
    <dgm:pt modelId="{B09284D2-3411-430D-8398-136EA73E6971}" type="pres">
      <dgm:prSet presAssocID="{6B9B1275-DA8C-427E-93D1-FA99EAB6751F}" presName="parTx" presStyleLbl="revTx" presStyleIdx="1" presStyleCnt="5">
        <dgm:presLayoutVars>
          <dgm:chMax val="0"/>
          <dgm:chPref val="0"/>
        </dgm:presLayoutVars>
      </dgm:prSet>
      <dgm:spPr/>
    </dgm:pt>
    <dgm:pt modelId="{6C511C04-C08E-45C8-8BEB-2F88609FFD0D}" type="pres">
      <dgm:prSet presAssocID="{B99238D3-DBE4-4B8B-9CAA-AFFE5F14DCD3}" presName="sibTrans" presStyleCnt="0"/>
      <dgm:spPr/>
    </dgm:pt>
    <dgm:pt modelId="{86105240-86E1-434B-B659-3A27BC199F09}" type="pres">
      <dgm:prSet presAssocID="{B74A0DC0-9ED0-4BF6-A25E-EA47F45C04E3}" presName="compNode" presStyleCnt="0"/>
      <dgm:spPr/>
    </dgm:pt>
    <dgm:pt modelId="{8F836E1C-EEB6-45F8-AD26-19CDC64AA66E}" type="pres">
      <dgm:prSet presAssocID="{B74A0DC0-9ED0-4BF6-A25E-EA47F45C04E3}" presName="bgRect" presStyleLbl="bgShp" presStyleIdx="2" presStyleCnt="5"/>
      <dgm:spPr/>
    </dgm:pt>
    <dgm:pt modelId="{F76FBDB7-9FE8-4B33-A20C-E5910F905ADC}" type="pres">
      <dgm:prSet presAssocID="{B74A0DC0-9ED0-4BF6-A25E-EA47F45C04E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thematics"/>
        </a:ext>
      </dgm:extLst>
    </dgm:pt>
    <dgm:pt modelId="{662FA3A8-3F52-4677-98D2-BE8822A721DF}" type="pres">
      <dgm:prSet presAssocID="{B74A0DC0-9ED0-4BF6-A25E-EA47F45C04E3}" presName="spaceRect" presStyleCnt="0"/>
      <dgm:spPr/>
    </dgm:pt>
    <dgm:pt modelId="{70D6AD79-94D2-4E9F-A46D-56016D7B1715}" type="pres">
      <dgm:prSet presAssocID="{B74A0DC0-9ED0-4BF6-A25E-EA47F45C04E3}" presName="parTx" presStyleLbl="revTx" presStyleIdx="2" presStyleCnt="5">
        <dgm:presLayoutVars>
          <dgm:chMax val="0"/>
          <dgm:chPref val="0"/>
        </dgm:presLayoutVars>
      </dgm:prSet>
      <dgm:spPr/>
    </dgm:pt>
    <dgm:pt modelId="{06C26162-96A6-4A09-99A4-9050049C7AF6}" type="pres">
      <dgm:prSet presAssocID="{2B758A8E-BDC8-443A-B268-9D681B55374D}" presName="sibTrans" presStyleCnt="0"/>
      <dgm:spPr/>
    </dgm:pt>
    <dgm:pt modelId="{6751A11E-A71B-414E-9A4F-04E7BCA2D03B}" type="pres">
      <dgm:prSet presAssocID="{F1299475-01DC-483E-858C-CC45EC141133}" presName="compNode" presStyleCnt="0"/>
      <dgm:spPr/>
    </dgm:pt>
    <dgm:pt modelId="{582EEE01-4461-4075-9528-55EB48CEEA5F}" type="pres">
      <dgm:prSet presAssocID="{F1299475-01DC-483E-858C-CC45EC141133}" presName="bgRect" presStyleLbl="bgShp" presStyleIdx="3" presStyleCnt="5"/>
      <dgm:spPr/>
    </dgm:pt>
    <dgm:pt modelId="{72A8ED5B-C6FC-4991-9604-5D0A6F331D49}" type="pres">
      <dgm:prSet presAssocID="{F1299475-01DC-483E-858C-CC45EC14113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opwatch"/>
        </a:ext>
      </dgm:extLst>
    </dgm:pt>
    <dgm:pt modelId="{2C6F16C9-3615-4C0B-8C5A-0C4A311FB5B0}" type="pres">
      <dgm:prSet presAssocID="{F1299475-01DC-483E-858C-CC45EC141133}" presName="spaceRect" presStyleCnt="0"/>
      <dgm:spPr/>
    </dgm:pt>
    <dgm:pt modelId="{45E5EFBA-E5BC-480D-B5EB-E883FF882632}" type="pres">
      <dgm:prSet presAssocID="{F1299475-01DC-483E-858C-CC45EC141133}" presName="parTx" presStyleLbl="revTx" presStyleIdx="3" presStyleCnt="5">
        <dgm:presLayoutVars>
          <dgm:chMax val="0"/>
          <dgm:chPref val="0"/>
        </dgm:presLayoutVars>
      </dgm:prSet>
      <dgm:spPr/>
    </dgm:pt>
    <dgm:pt modelId="{181A1FFC-BE5F-41F2-B8A3-67920B5DCA9D}" type="pres">
      <dgm:prSet presAssocID="{8B64C514-6C3C-4E85-AC51-88B5B49BC4A1}" presName="sibTrans" presStyleCnt="0"/>
      <dgm:spPr/>
    </dgm:pt>
    <dgm:pt modelId="{925A226F-B571-40E4-8CA0-34DBEA2CB944}" type="pres">
      <dgm:prSet presAssocID="{4E663DA7-4468-4A0F-BD72-C34A75AD7D6D}" presName="compNode" presStyleCnt="0"/>
      <dgm:spPr/>
    </dgm:pt>
    <dgm:pt modelId="{3B71F6FE-2C36-47E1-841C-F37754ABE780}" type="pres">
      <dgm:prSet presAssocID="{4E663DA7-4468-4A0F-BD72-C34A75AD7D6D}" presName="bgRect" presStyleLbl="bgShp" presStyleIdx="4" presStyleCnt="5"/>
      <dgm:spPr/>
    </dgm:pt>
    <dgm:pt modelId="{1331F603-BE4B-4631-AFCD-2583FD805E0C}" type="pres">
      <dgm:prSet presAssocID="{4E663DA7-4468-4A0F-BD72-C34A75AD7D6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ourglass"/>
        </a:ext>
      </dgm:extLst>
    </dgm:pt>
    <dgm:pt modelId="{2FF3277F-982E-4012-8F2E-453A96143CDF}" type="pres">
      <dgm:prSet presAssocID="{4E663DA7-4468-4A0F-BD72-C34A75AD7D6D}" presName="spaceRect" presStyleCnt="0"/>
      <dgm:spPr/>
    </dgm:pt>
    <dgm:pt modelId="{648F533D-BE20-4B5F-9E7E-C575128FA351}" type="pres">
      <dgm:prSet presAssocID="{4E663DA7-4468-4A0F-BD72-C34A75AD7D6D}" presName="parTx" presStyleLbl="revTx" presStyleIdx="4" presStyleCnt="5">
        <dgm:presLayoutVars>
          <dgm:chMax val="0"/>
          <dgm:chPref val="0"/>
        </dgm:presLayoutVars>
      </dgm:prSet>
      <dgm:spPr/>
    </dgm:pt>
  </dgm:ptLst>
  <dgm:cxnLst>
    <dgm:cxn modelId="{C6576923-71DE-49D0-A385-051C1E8B8BB7}" srcId="{090AC30C-6E60-4BF1-BE77-67D3F6DA7784}" destId="{4E663DA7-4468-4A0F-BD72-C34A75AD7D6D}" srcOrd="4" destOrd="0" parTransId="{955120D1-B80C-45BD-914D-FE75F4918395}" sibTransId="{9F28E6F2-E4DF-4556-A8A2-EB029C0AE98B}"/>
    <dgm:cxn modelId="{BE862C2A-7BA3-4882-A9F1-746B2B7CAF11}" type="presOf" srcId="{6B9B1275-DA8C-427E-93D1-FA99EAB6751F}" destId="{B09284D2-3411-430D-8398-136EA73E6971}" srcOrd="0" destOrd="0" presId="urn:microsoft.com/office/officeart/2018/2/layout/IconVerticalSolidList"/>
    <dgm:cxn modelId="{7D331A38-8B39-47DE-BF6A-070EF0C3ACAB}" type="presOf" srcId="{BA54F093-34C8-4E0B-A246-5A8BE5A7738F}" destId="{DB138A0D-1244-4C9E-8E09-E8D8A165FADC}" srcOrd="0" destOrd="0" presId="urn:microsoft.com/office/officeart/2018/2/layout/IconVerticalSolidList"/>
    <dgm:cxn modelId="{D2D5FE65-52F8-49FA-B541-4FE09ED30B82}" type="presOf" srcId="{090AC30C-6E60-4BF1-BE77-67D3F6DA7784}" destId="{73BEB2B9-3B4D-4524-ACD5-57C8BEBD069E}" srcOrd="0" destOrd="0" presId="urn:microsoft.com/office/officeart/2018/2/layout/IconVerticalSolidList"/>
    <dgm:cxn modelId="{5E346D47-C065-4982-A60D-8E7AEF23535C}" srcId="{090AC30C-6E60-4BF1-BE77-67D3F6DA7784}" destId="{BA54F093-34C8-4E0B-A246-5A8BE5A7738F}" srcOrd="0" destOrd="0" parTransId="{07DB1C72-B7D2-434C-BA11-70AF51AD37FF}" sibTransId="{053895B9-27A3-4954-862A-44D0150777FE}"/>
    <dgm:cxn modelId="{7BE0D367-7AD5-4108-BADD-8DDDB00FDD9A}" type="presOf" srcId="{B74A0DC0-9ED0-4BF6-A25E-EA47F45C04E3}" destId="{70D6AD79-94D2-4E9F-A46D-56016D7B1715}" srcOrd="0" destOrd="0" presId="urn:microsoft.com/office/officeart/2018/2/layout/IconVerticalSolidList"/>
    <dgm:cxn modelId="{12E95952-A186-4F64-B958-566E8AE4ADDC}" type="presOf" srcId="{F1299475-01DC-483E-858C-CC45EC141133}" destId="{45E5EFBA-E5BC-480D-B5EB-E883FF882632}" srcOrd="0" destOrd="0" presId="urn:microsoft.com/office/officeart/2018/2/layout/IconVerticalSolidList"/>
    <dgm:cxn modelId="{28091581-F821-4882-8BC4-F8A7630FDBD8}" srcId="{090AC30C-6E60-4BF1-BE77-67D3F6DA7784}" destId="{6B9B1275-DA8C-427E-93D1-FA99EAB6751F}" srcOrd="1" destOrd="0" parTransId="{EB01D400-8CE7-4D5D-A10D-B9D340A92232}" sibTransId="{B99238D3-DBE4-4B8B-9CAA-AFFE5F14DCD3}"/>
    <dgm:cxn modelId="{FD4ED4CD-FB03-4483-B110-1350ACD937D7}" type="presOf" srcId="{4E663DA7-4468-4A0F-BD72-C34A75AD7D6D}" destId="{648F533D-BE20-4B5F-9E7E-C575128FA351}" srcOrd="0" destOrd="0" presId="urn:microsoft.com/office/officeart/2018/2/layout/IconVerticalSolidList"/>
    <dgm:cxn modelId="{543D40E1-7DA6-4004-A2DB-7D5FEB8D69C3}" srcId="{090AC30C-6E60-4BF1-BE77-67D3F6DA7784}" destId="{F1299475-01DC-483E-858C-CC45EC141133}" srcOrd="3" destOrd="0" parTransId="{5ABB0127-F6AA-4111-AA4E-CDEE1D74C295}" sibTransId="{8B64C514-6C3C-4E85-AC51-88B5B49BC4A1}"/>
    <dgm:cxn modelId="{F432E6E7-F20E-4BF3-9DDB-087BEF88D737}" srcId="{090AC30C-6E60-4BF1-BE77-67D3F6DA7784}" destId="{B74A0DC0-9ED0-4BF6-A25E-EA47F45C04E3}" srcOrd="2" destOrd="0" parTransId="{EE8D49F4-666F-4243-A0F9-F32549DE39C2}" sibTransId="{2B758A8E-BDC8-443A-B268-9D681B55374D}"/>
    <dgm:cxn modelId="{B46866E6-6382-4760-BFC8-0095EE243BB0}" type="presParOf" srcId="{73BEB2B9-3B4D-4524-ACD5-57C8BEBD069E}" destId="{7A96C824-AFEE-477D-BDF4-6A94F0F0C73E}" srcOrd="0" destOrd="0" presId="urn:microsoft.com/office/officeart/2018/2/layout/IconVerticalSolidList"/>
    <dgm:cxn modelId="{879B5D17-AB63-424C-B3E0-525B57DE48DE}" type="presParOf" srcId="{7A96C824-AFEE-477D-BDF4-6A94F0F0C73E}" destId="{F9E1C0F4-4711-485C-9C77-E051FC6D208E}" srcOrd="0" destOrd="0" presId="urn:microsoft.com/office/officeart/2018/2/layout/IconVerticalSolidList"/>
    <dgm:cxn modelId="{DB98D207-6443-4D32-B51E-9CC0689FE311}" type="presParOf" srcId="{7A96C824-AFEE-477D-BDF4-6A94F0F0C73E}" destId="{F26BE8F5-89D0-498C-86B0-E7CD37DD7204}" srcOrd="1" destOrd="0" presId="urn:microsoft.com/office/officeart/2018/2/layout/IconVerticalSolidList"/>
    <dgm:cxn modelId="{E954F832-89EB-4756-9828-47757F356966}" type="presParOf" srcId="{7A96C824-AFEE-477D-BDF4-6A94F0F0C73E}" destId="{E4AF9BB6-2911-4031-B3C9-FFEB859A93DB}" srcOrd="2" destOrd="0" presId="urn:microsoft.com/office/officeart/2018/2/layout/IconVerticalSolidList"/>
    <dgm:cxn modelId="{D384B148-C4FC-4AF9-B1AF-3C79C4A72663}" type="presParOf" srcId="{7A96C824-AFEE-477D-BDF4-6A94F0F0C73E}" destId="{DB138A0D-1244-4C9E-8E09-E8D8A165FADC}" srcOrd="3" destOrd="0" presId="urn:microsoft.com/office/officeart/2018/2/layout/IconVerticalSolidList"/>
    <dgm:cxn modelId="{AF9666A6-F6C7-4FD2-8317-DF91844A455E}" type="presParOf" srcId="{73BEB2B9-3B4D-4524-ACD5-57C8BEBD069E}" destId="{56CE9CB6-AB8F-48B5-959E-C6599F90961A}" srcOrd="1" destOrd="0" presId="urn:microsoft.com/office/officeart/2018/2/layout/IconVerticalSolidList"/>
    <dgm:cxn modelId="{1907CF7A-BAC9-490F-823D-D9B040C304C5}" type="presParOf" srcId="{73BEB2B9-3B4D-4524-ACD5-57C8BEBD069E}" destId="{7E5716D5-8C23-485C-874C-4EBA9816FABB}" srcOrd="2" destOrd="0" presId="urn:microsoft.com/office/officeart/2018/2/layout/IconVerticalSolidList"/>
    <dgm:cxn modelId="{D5789200-37E4-4991-9E0F-15EEF6BD77E1}" type="presParOf" srcId="{7E5716D5-8C23-485C-874C-4EBA9816FABB}" destId="{11EF1609-4C3A-4B37-B5CF-0F9251FA46F1}" srcOrd="0" destOrd="0" presId="urn:microsoft.com/office/officeart/2018/2/layout/IconVerticalSolidList"/>
    <dgm:cxn modelId="{13688282-5213-46F0-8727-E39786F10574}" type="presParOf" srcId="{7E5716D5-8C23-485C-874C-4EBA9816FABB}" destId="{7EB2A717-F9AF-44D9-8CCC-12191F176A7B}" srcOrd="1" destOrd="0" presId="urn:microsoft.com/office/officeart/2018/2/layout/IconVerticalSolidList"/>
    <dgm:cxn modelId="{DB98DF10-0022-4F27-9AD7-7237B3B58EB1}" type="presParOf" srcId="{7E5716D5-8C23-485C-874C-4EBA9816FABB}" destId="{9711A551-3B5B-41AF-9DA7-0C6027ACA379}" srcOrd="2" destOrd="0" presId="urn:microsoft.com/office/officeart/2018/2/layout/IconVerticalSolidList"/>
    <dgm:cxn modelId="{8D71E252-ECFB-401E-9B35-35C58C6BDFDF}" type="presParOf" srcId="{7E5716D5-8C23-485C-874C-4EBA9816FABB}" destId="{B09284D2-3411-430D-8398-136EA73E6971}" srcOrd="3" destOrd="0" presId="urn:microsoft.com/office/officeart/2018/2/layout/IconVerticalSolidList"/>
    <dgm:cxn modelId="{E8AD2EF0-53BC-42EF-AFEA-331D7F16D994}" type="presParOf" srcId="{73BEB2B9-3B4D-4524-ACD5-57C8BEBD069E}" destId="{6C511C04-C08E-45C8-8BEB-2F88609FFD0D}" srcOrd="3" destOrd="0" presId="urn:microsoft.com/office/officeart/2018/2/layout/IconVerticalSolidList"/>
    <dgm:cxn modelId="{9CA6D325-29F9-4B72-8679-381E11146B73}" type="presParOf" srcId="{73BEB2B9-3B4D-4524-ACD5-57C8BEBD069E}" destId="{86105240-86E1-434B-B659-3A27BC199F09}" srcOrd="4" destOrd="0" presId="urn:microsoft.com/office/officeart/2018/2/layout/IconVerticalSolidList"/>
    <dgm:cxn modelId="{3C0D42AD-F364-47D3-A8FA-410F186E0569}" type="presParOf" srcId="{86105240-86E1-434B-B659-3A27BC199F09}" destId="{8F836E1C-EEB6-45F8-AD26-19CDC64AA66E}" srcOrd="0" destOrd="0" presId="urn:microsoft.com/office/officeart/2018/2/layout/IconVerticalSolidList"/>
    <dgm:cxn modelId="{F36C27DE-2965-4E8E-BE89-80F76BD6E45F}" type="presParOf" srcId="{86105240-86E1-434B-B659-3A27BC199F09}" destId="{F76FBDB7-9FE8-4B33-A20C-E5910F905ADC}" srcOrd="1" destOrd="0" presId="urn:microsoft.com/office/officeart/2018/2/layout/IconVerticalSolidList"/>
    <dgm:cxn modelId="{8AB8EDAC-147D-4CB9-9308-BACD5E40C4FE}" type="presParOf" srcId="{86105240-86E1-434B-B659-3A27BC199F09}" destId="{662FA3A8-3F52-4677-98D2-BE8822A721DF}" srcOrd="2" destOrd="0" presId="urn:microsoft.com/office/officeart/2018/2/layout/IconVerticalSolidList"/>
    <dgm:cxn modelId="{B192FACD-CDF2-4127-BB97-7C126E99AA24}" type="presParOf" srcId="{86105240-86E1-434B-B659-3A27BC199F09}" destId="{70D6AD79-94D2-4E9F-A46D-56016D7B1715}" srcOrd="3" destOrd="0" presId="urn:microsoft.com/office/officeart/2018/2/layout/IconVerticalSolidList"/>
    <dgm:cxn modelId="{465D7039-EABC-4FE5-BF87-3E65BFC334F9}" type="presParOf" srcId="{73BEB2B9-3B4D-4524-ACD5-57C8BEBD069E}" destId="{06C26162-96A6-4A09-99A4-9050049C7AF6}" srcOrd="5" destOrd="0" presId="urn:microsoft.com/office/officeart/2018/2/layout/IconVerticalSolidList"/>
    <dgm:cxn modelId="{17525C0F-2F5C-4592-85B7-47449EDC2259}" type="presParOf" srcId="{73BEB2B9-3B4D-4524-ACD5-57C8BEBD069E}" destId="{6751A11E-A71B-414E-9A4F-04E7BCA2D03B}" srcOrd="6" destOrd="0" presId="urn:microsoft.com/office/officeart/2018/2/layout/IconVerticalSolidList"/>
    <dgm:cxn modelId="{AFC5FA7A-2C81-4D8D-BC42-A11231434E5E}" type="presParOf" srcId="{6751A11E-A71B-414E-9A4F-04E7BCA2D03B}" destId="{582EEE01-4461-4075-9528-55EB48CEEA5F}" srcOrd="0" destOrd="0" presId="urn:microsoft.com/office/officeart/2018/2/layout/IconVerticalSolidList"/>
    <dgm:cxn modelId="{05816FA5-7A01-40DA-8230-19EDF44B7AAD}" type="presParOf" srcId="{6751A11E-A71B-414E-9A4F-04E7BCA2D03B}" destId="{72A8ED5B-C6FC-4991-9604-5D0A6F331D49}" srcOrd="1" destOrd="0" presId="urn:microsoft.com/office/officeart/2018/2/layout/IconVerticalSolidList"/>
    <dgm:cxn modelId="{EEB29052-65F5-40BF-93FC-8C7984C9DC31}" type="presParOf" srcId="{6751A11E-A71B-414E-9A4F-04E7BCA2D03B}" destId="{2C6F16C9-3615-4C0B-8C5A-0C4A311FB5B0}" srcOrd="2" destOrd="0" presId="urn:microsoft.com/office/officeart/2018/2/layout/IconVerticalSolidList"/>
    <dgm:cxn modelId="{BC148B6D-FB14-4B50-BC92-6B1CF145DEC1}" type="presParOf" srcId="{6751A11E-A71B-414E-9A4F-04E7BCA2D03B}" destId="{45E5EFBA-E5BC-480D-B5EB-E883FF882632}" srcOrd="3" destOrd="0" presId="urn:microsoft.com/office/officeart/2018/2/layout/IconVerticalSolidList"/>
    <dgm:cxn modelId="{468F294B-92D2-4BBB-BA27-0408909D68F1}" type="presParOf" srcId="{73BEB2B9-3B4D-4524-ACD5-57C8BEBD069E}" destId="{181A1FFC-BE5F-41F2-B8A3-67920B5DCA9D}" srcOrd="7" destOrd="0" presId="urn:microsoft.com/office/officeart/2018/2/layout/IconVerticalSolidList"/>
    <dgm:cxn modelId="{707C826A-8AF8-4810-97A8-0B29B8AED04A}" type="presParOf" srcId="{73BEB2B9-3B4D-4524-ACD5-57C8BEBD069E}" destId="{925A226F-B571-40E4-8CA0-34DBEA2CB944}" srcOrd="8" destOrd="0" presId="urn:microsoft.com/office/officeart/2018/2/layout/IconVerticalSolidList"/>
    <dgm:cxn modelId="{FFEB8667-4271-40C3-AB72-7517A59677B6}" type="presParOf" srcId="{925A226F-B571-40E4-8CA0-34DBEA2CB944}" destId="{3B71F6FE-2C36-47E1-841C-F37754ABE780}" srcOrd="0" destOrd="0" presId="urn:microsoft.com/office/officeart/2018/2/layout/IconVerticalSolidList"/>
    <dgm:cxn modelId="{0E47379A-10E6-4593-81D4-A012E131B149}" type="presParOf" srcId="{925A226F-B571-40E4-8CA0-34DBEA2CB944}" destId="{1331F603-BE4B-4631-AFCD-2583FD805E0C}" srcOrd="1" destOrd="0" presId="urn:microsoft.com/office/officeart/2018/2/layout/IconVerticalSolidList"/>
    <dgm:cxn modelId="{7B31EE27-DBBB-4AFF-9BDD-3B1FCA7B3755}" type="presParOf" srcId="{925A226F-B571-40E4-8CA0-34DBEA2CB944}" destId="{2FF3277F-982E-4012-8F2E-453A96143CDF}" srcOrd="2" destOrd="0" presId="urn:microsoft.com/office/officeart/2018/2/layout/IconVerticalSolidList"/>
    <dgm:cxn modelId="{AC15F4D3-4E16-422A-9A2E-DC4EDAB4AD62}" type="presParOf" srcId="{925A226F-B571-40E4-8CA0-34DBEA2CB944}" destId="{648F533D-BE20-4B5F-9E7E-C575128FA35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9E690-FA38-4486-9BC2-3E9C7246FA04}">
      <dsp:nvSpPr>
        <dsp:cNvPr id="0" name=""/>
        <dsp:cNvSpPr/>
      </dsp:nvSpPr>
      <dsp:spPr>
        <a:xfrm>
          <a:off x="1074102" y="553915"/>
          <a:ext cx="593261" cy="59326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230B35B-57B1-4E71-9E74-7B1235165ABC}">
      <dsp:nvSpPr>
        <dsp:cNvPr id="0" name=""/>
        <dsp:cNvSpPr/>
      </dsp:nvSpPr>
      <dsp:spPr>
        <a:xfrm>
          <a:off x="455877" y="1384845"/>
          <a:ext cx="1829711" cy="974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b="1" kern="1200" dirty="0"/>
            <a:t>INTRODUCTIONS</a:t>
          </a:r>
        </a:p>
      </dsp:txBody>
      <dsp:txXfrm>
        <a:off x="455877" y="1384845"/>
        <a:ext cx="1829711" cy="974803"/>
      </dsp:txXfrm>
    </dsp:sp>
    <dsp:sp modelId="{DAEE45CA-B6BB-4CDF-AED6-CDCFFC776EE1}">
      <dsp:nvSpPr>
        <dsp:cNvPr id="0" name=""/>
        <dsp:cNvSpPr/>
      </dsp:nvSpPr>
      <dsp:spPr>
        <a:xfrm>
          <a:off x="4066164" y="475977"/>
          <a:ext cx="593261" cy="59326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F08BF32-D498-4FEC-BA64-A23F9913A2A7}">
      <dsp:nvSpPr>
        <dsp:cNvPr id="0" name=""/>
        <dsp:cNvSpPr/>
      </dsp:nvSpPr>
      <dsp:spPr>
        <a:xfrm>
          <a:off x="3199831" y="1168591"/>
          <a:ext cx="2371557" cy="1236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b="1" u="sng" kern="1200" dirty="0"/>
            <a:t>THEME FOR TODAY </a:t>
          </a:r>
          <a:r>
            <a:rPr lang="en-US" sz="2000" b="0" u="none" kern="1200" dirty="0"/>
            <a:t>F</a:t>
          </a:r>
          <a:r>
            <a:rPr lang="en-US" sz="2000" kern="1200" dirty="0"/>
            <a:t>ollowing school retirement plan requirements</a:t>
          </a:r>
        </a:p>
      </dsp:txBody>
      <dsp:txXfrm>
        <a:off x="3199831" y="1168591"/>
        <a:ext cx="2371557" cy="1236058"/>
      </dsp:txXfrm>
    </dsp:sp>
    <dsp:sp modelId="{FFC16604-D920-4591-9649-09C4DBBEAF93}">
      <dsp:nvSpPr>
        <dsp:cNvPr id="0" name=""/>
        <dsp:cNvSpPr/>
      </dsp:nvSpPr>
      <dsp:spPr>
        <a:xfrm>
          <a:off x="7500364" y="416668"/>
          <a:ext cx="593261" cy="59326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87B6BDA-81FD-4244-B5FB-C86A3170F124}">
      <dsp:nvSpPr>
        <dsp:cNvPr id="0" name=""/>
        <dsp:cNvSpPr/>
      </dsp:nvSpPr>
      <dsp:spPr>
        <a:xfrm>
          <a:off x="6792373" y="1159139"/>
          <a:ext cx="1974045" cy="1276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b="1" u="sng" kern="1200" dirty="0"/>
            <a:t>Internal Audit </a:t>
          </a:r>
        </a:p>
        <a:p>
          <a:pPr marL="0" lvl="0" indent="0" algn="ctr" defTabSz="711200">
            <a:lnSpc>
              <a:spcPct val="90000"/>
            </a:lnSpc>
            <a:spcBef>
              <a:spcPct val="0"/>
            </a:spcBef>
            <a:spcAft>
              <a:spcPct val="35000"/>
            </a:spcAft>
            <a:buNone/>
          </a:pPr>
          <a:r>
            <a:rPr lang="en-US" sz="2000" kern="1200" dirty="0"/>
            <a:t>Taking proactive steps to cut down on errors and confusion</a:t>
          </a:r>
        </a:p>
      </dsp:txBody>
      <dsp:txXfrm>
        <a:off x="6792373" y="1159139"/>
        <a:ext cx="1974045" cy="1276755"/>
      </dsp:txXfrm>
    </dsp:sp>
    <dsp:sp modelId="{B3289E79-DFD0-4475-9990-1B8B62791849}">
      <dsp:nvSpPr>
        <dsp:cNvPr id="0" name=""/>
        <dsp:cNvSpPr/>
      </dsp:nvSpPr>
      <dsp:spPr>
        <a:xfrm>
          <a:off x="10564970" y="410892"/>
          <a:ext cx="593261" cy="59326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1E5B57-3E70-4956-8FD0-206900BB3A42}">
      <dsp:nvSpPr>
        <dsp:cNvPr id="0" name=""/>
        <dsp:cNvSpPr/>
      </dsp:nvSpPr>
      <dsp:spPr>
        <a:xfrm>
          <a:off x="9720028" y="1113270"/>
          <a:ext cx="2001889" cy="815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dirty="0"/>
            <a:t>When it’s your school’s turn for an audit – </a:t>
          </a:r>
          <a:r>
            <a:rPr lang="en-US" sz="1800" b="1" kern="1200" dirty="0"/>
            <a:t>then what?</a:t>
          </a:r>
        </a:p>
      </dsp:txBody>
      <dsp:txXfrm>
        <a:off x="9720028" y="1113270"/>
        <a:ext cx="2001889" cy="815734"/>
      </dsp:txXfrm>
    </dsp:sp>
    <dsp:sp modelId="{5F4872AF-0D8C-47CB-B4B5-4FC3AA3E7424}">
      <dsp:nvSpPr>
        <dsp:cNvPr id="0" name=""/>
        <dsp:cNvSpPr/>
      </dsp:nvSpPr>
      <dsp:spPr>
        <a:xfrm>
          <a:off x="1098582" y="2938745"/>
          <a:ext cx="593261" cy="59326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8FE035-07DE-4639-B699-E5E497858139}">
      <dsp:nvSpPr>
        <dsp:cNvPr id="0" name=""/>
        <dsp:cNvSpPr/>
      </dsp:nvSpPr>
      <dsp:spPr>
        <a:xfrm>
          <a:off x="537088" y="3782632"/>
          <a:ext cx="2009614" cy="815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dirty="0"/>
            <a:t>Working through the audit process</a:t>
          </a:r>
        </a:p>
      </dsp:txBody>
      <dsp:txXfrm>
        <a:off x="537088" y="3782632"/>
        <a:ext cx="2009614" cy="815734"/>
      </dsp:txXfrm>
    </dsp:sp>
    <dsp:sp modelId="{9334548A-9F05-4372-93A3-24D3302C584D}">
      <dsp:nvSpPr>
        <dsp:cNvPr id="0" name=""/>
        <dsp:cNvSpPr/>
      </dsp:nvSpPr>
      <dsp:spPr>
        <a:xfrm>
          <a:off x="4099555" y="2867189"/>
          <a:ext cx="593261" cy="59326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CBE60A5-DB3C-48B8-8B7B-04B847094487}">
      <dsp:nvSpPr>
        <dsp:cNvPr id="0" name=""/>
        <dsp:cNvSpPr/>
      </dsp:nvSpPr>
      <dsp:spPr>
        <a:xfrm>
          <a:off x="3613394" y="3799571"/>
          <a:ext cx="1779969" cy="815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t>Analyzing employee hours</a:t>
          </a:r>
        </a:p>
      </dsp:txBody>
      <dsp:txXfrm>
        <a:off x="3613394" y="3799571"/>
        <a:ext cx="1779969" cy="815734"/>
      </dsp:txXfrm>
    </dsp:sp>
    <dsp:sp modelId="{D9548617-3C70-44DA-8CD2-02BBE6401E08}">
      <dsp:nvSpPr>
        <dsp:cNvPr id="0" name=""/>
        <dsp:cNvSpPr/>
      </dsp:nvSpPr>
      <dsp:spPr>
        <a:xfrm>
          <a:off x="7474976" y="3077215"/>
          <a:ext cx="593261" cy="59326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754E5F-F63E-43FA-AB54-294BB01ADD82}">
      <dsp:nvSpPr>
        <dsp:cNvPr id="0" name=""/>
        <dsp:cNvSpPr/>
      </dsp:nvSpPr>
      <dsp:spPr>
        <a:xfrm>
          <a:off x="6668243" y="3760764"/>
          <a:ext cx="2545620" cy="1450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Calculating a monthly average of 20 hours or more per week in each calendar month</a:t>
          </a:r>
        </a:p>
      </dsp:txBody>
      <dsp:txXfrm>
        <a:off x="6668243" y="3760764"/>
        <a:ext cx="2545620" cy="1450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28E1DF-60F5-4C60-8E2A-1631A8600E3C}">
      <dsp:nvSpPr>
        <dsp:cNvPr id="0" name=""/>
        <dsp:cNvSpPr/>
      </dsp:nvSpPr>
      <dsp:spPr>
        <a:xfrm>
          <a:off x="4316" y="71556"/>
          <a:ext cx="4394189" cy="375302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155700">
            <a:lnSpc>
              <a:spcPct val="90000"/>
            </a:lnSpc>
            <a:spcBef>
              <a:spcPct val="0"/>
            </a:spcBef>
            <a:spcAft>
              <a:spcPct val="35000"/>
            </a:spcAft>
            <a:buNone/>
          </a:pPr>
          <a:r>
            <a:rPr lang="en-US" sz="2600" kern="1200" dirty="0"/>
            <a:t>Following good internal controls, NPERS reviews school payroll records to ensure all eligible employees enroll in the Plan, the proper amount of contributions are withheld and reported, and employee information is documented and accurate.</a:t>
          </a:r>
        </a:p>
      </dsp:txBody>
      <dsp:txXfrm>
        <a:off x="4316" y="71556"/>
        <a:ext cx="4394189" cy="3753024"/>
      </dsp:txXfrm>
    </dsp:sp>
    <dsp:sp modelId="{E9AE64D0-5573-433B-AC44-72A2CDC401D8}">
      <dsp:nvSpPr>
        <dsp:cNvPr id="0" name=""/>
        <dsp:cNvSpPr/>
      </dsp:nvSpPr>
      <dsp:spPr>
        <a:xfrm>
          <a:off x="4472623" y="1826569"/>
          <a:ext cx="659128" cy="243000"/>
        </a:xfrm>
        <a:prstGeom prst="rightArrow">
          <a:avLst>
            <a:gd name="adj1" fmla="val 50000"/>
            <a:gd name="adj2" fmla="val 5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6E8181C-6385-45F6-853A-ACA0CF7433E4}">
      <dsp:nvSpPr>
        <dsp:cNvPr id="0" name=""/>
        <dsp:cNvSpPr/>
      </dsp:nvSpPr>
      <dsp:spPr>
        <a:xfrm>
          <a:off x="5205869" y="190832"/>
          <a:ext cx="4394189" cy="35144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155700">
            <a:lnSpc>
              <a:spcPct val="90000"/>
            </a:lnSpc>
            <a:spcBef>
              <a:spcPct val="0"/>
            </a:spcBef>
            <a:spcAft>
              <a:spcPct val="35000"/>
            </a:spcAft>
            <a:buNone/>
          </a:pPr>
          <a:r>
            <a:rPr lang="en-US" sz="2600" kern="1200"/>
            <a:t>Taking proactive steps to cut down on errors and confusion.</a:t>
          </a:r>
        </a:p>
      </dsp:txBody>
      <dsp:txXfrm>
        <a:off x="5205869" y="190832"/>
        <a:ext cx="4394189" cy="35144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47DB78-F02D-4691-AF83-771C89159BE8}">
      <dsp:nvSpPr>
        <dsp:cNvPr id="0" name=""/>
        <dsp:cNvSpPr/>
      </dsp:nvSpPr>
      <dsp:spPr>
        <a:xfrm>
          <a:off x="1172" y="201068"/>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86E9AED2-D254-4DF4-9C7A-A858C25C4D96}">
      <dsp:nvSpPr>
        <dsp:cNvPr id="0" name=""/>
        <dsp:cNvSpPr/>
      </dsp:nvSpPr>
      <dsp:spPr>
        <a:xfrm>
          <a:off x="458411" y="635445"/>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Who </a:t>
          </a:r>
          <a:r>
            <a:rPr lang="en-US" sz="3900" b="1" u="sng" kern="1200" dirty="0"/>
            <a:t>is</a:t>
          </a:r>
          <a:r>
            <a:rPr lang="en-US" sz="3900" kern="1200" dirty="0"/>
            <a:t> a </a:t>
          </a:r>
          <a:r>
            <a:rPr lang="en-US" sz="3900" i="1" u="sng" kern="1200" dirty="0"/>
            <a:t>substitute employee</a:t>
          </a:r>
          <a:r>
            <a:rPr lang="en-US" sz="3900" i="1" kern="1200" dirty="0"/>
            <a:t> </a:t>
          </a:r>
          <a:r>
            <a:rPr lang="en-US" sz="3900" kern="1200" dirty="0"/>
            <a:t>for retirement purposes?</a:t>
          </a:r>
        </a:p>
      </dsp:txBody>
      <dsp:txXfrm>
        <a:off x="534947" y="711981"/>
        <a:ext cx="3962083" cy="2460051"/>
      </dsp:txXfrm>
    </dsp:sp>
    <dsp:sp modelId="{AE89D7E8-651F-4947-93EE-2596A99380A9}">
      <dsp:nvSpPr>
        <dsp:cNvPr id="0" name=""/>
        <dsp:cNvSpPr/>
      </dsp:nvSpPr>
      <dsp:spPr>
        <a:xfrm>
          <a:off x="5030807" y="201068"/>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AC60C47-BFE6-46C1-A71D-BB00715D029F}">
      <dsp:nvSpPr>
        <dsp:cNvPr id="0" name=""/>
        <dsp:cNvSpPr/>
      </dsp:nvSpPr>
      <dsp:spPr>
        <a:xfrm>
          <a:off x="5488046" y="635445"/>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Who </a:t>
          </a:r>
          <a:r>
            <a:rPr lang="en-US" sz="3900" b="1" u="sng" kern="1200" dirty="0"/>
            <a:t>is not</a:t>
          </a:r>
          <a:r>
            <a:rPr lang="en-US" sz="3900" kern="1200" dirty="0"/>
            <a:t> a </a:t>
          </a:r>
          <a:r>
            <a:rPr lang="en-US" sz="3900" i="1" u="sng" kern="1200" dirty="0"/>
            <a:t>substitute employee</a:t>
          </a:r>
          <a:r>
            <a:rPr lang="en-US" sz="3900" kern="1200" dirty="0"/>
            <a:t> for retirement purposes?</a:t>
          </a:r>
        </a:p>
      </dsp:txBody>
      <dsp:txXfrm>
        <a:off x="5564582" y="711981"/>
        <a:ext cx="3962083" cy="24600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76ADB-54FC-463E-A8E1-30850BEA9CB1}">
      <dsp:nvSpPr>
        <dsp:cNvPr id="0" name=""/>
        <dsp:cNvSpPr/>
      </dsp:nvSpPr>
      <dsp:spPr>
        <a:xfrm>
          <a:off x="1172"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96B3932-FF10-42DE-A745-07D471678884}">
      <dsp:nvSpPr>
        <dsp:cNvPr id="0" name=""/>
        <dsp:cNvSpPr/>
      </dsp:nvSpPr>
      <dsp:spPr>
        <a:xfrm>
          <a:off x="458411"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From date of hire</a:t>
          </a:r>
        </a:p>
      </dsp:txBody>
      <dsp:txXfrm>
        <a:off x="534947" y="649409"/>
        <a:ext cx="3962083" cy="2460051"/>
      </dsp:txXfrm>
    </dsp:sp>
    <dsp:sp modelId="{A68A145F-92F5-4977-B352-6ABA7B1282D7}">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C3683F9-EC10-48DC-AC98-878F58A5B1CE}">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Becomes eligible</a:t>
          </a:r>
        </a:p>
      </dsp:txBody>
      <dsp:txXfrm>
        <a:off x="5564582" y="649409"/>
        <a:ext cx="3962083" cy="24600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EDA3FE-F351-42AE-BE7D-00AE1A36679F}">
      <dsp:nvSpPr>
        <dsp:cNvPr id="0" name=""/>
        <dsp:cNvSpPr/>
      </dsp:nvSpPr>
      <dsp:spPr>
        <a:xfrm>
          <a:off x="0" y="0"/>
          <a:ext cx="8163718" cy="11169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LIMITED PERIOD OF TIME – NOT TO EXCEED </a:t>
          </a:r>
          <a:r>
            <a:rPr lang="en-US" sz="3000" u="sng" kern="1200" dirty="0"/>
            <a:t>ONE</a:t>
          </a:r>
          <a:r>
            <a:rPr lang="en-US" sz="3000" kern="1200" dirty="0"/>
            <a:t> YEAR</a:t>
          </a:r>
        </a:p>
      </dsp:txBody>
      <dsp:txXfrm>
        <a:off x="32715" y="32715"/>
        <a:ext cx="6958422" cy="1051538"/>
      </dsp:txXfrm>
    </dsp:sp>
    <dsp:sp modelId="{B8F166B8-0277-4531-8C36-41324B7D2739}">
      <dsp:nvSpPr>
        <dsp:cNvPr id="0" name=""/>
        <dsp:cNvSpPr/>
      </dsp:nvSpPr>
      <dsp:spPr>
        <a:xfrm>
          <a:off x="720328" y="1303129"/>
          <a:ext cx="8163718" cy="11169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TO ACCOMPLISH A SPECIFIC TASK OR PURPOSE</a:t>
          </a:r>
        </a:p>
      </dsp:txBody>
      <dsp:txXfrm>
        <a:off x="753043" y="1335844"/>
        <a:ext cx="6651931" cy="1051538"/>
      </dsp:txXfrm>
    </dsp:sp>
    <dsp:sp modelId="{4ACAEED5-92C6-491C-9CCD-87280A00967A}">
      <dsp:nvSpPr>
        <dsp:cNvPr id="0" name=""/>
        <dsp:cNvSpPr/>
      </dsp:nvSpPr>
      <dsp:spPr>
        <a:xfrm>
          <a:off x="1440656" y="2606258"/>
          <a:ext cx="8163718" cy="11169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ONCE TASK IS COMPLETE, THE EMPLOYEE TERMINATES</a:t>
          </a:r>
        </a:p>
      </dsp:txBody>
      <dsp:txXfrm>
        <a:off x="1473371" y="2638973"/>
        <a:ext cx="6651931" cy="1051538"/>
      </dsp:txXfrm>
    </dsp:sp>
    <dsp:sp modelId="{AA4F4A30-EDC8-417E-AACE-9E19D1A8CA3B}">
      <dsp:nvSpPr>
        <dsp:cNvPr id="0" name=""/>
        <dsp:cNvSpPr/>
      </dsp:nvSpPr>
      <dsp:spPr>
        <a:xfrm>
          <a:off x="7437689" y="847034"/>
          <a:ext cx="726029" cy="726029"/>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7601046" y="847034"/>
        <a:ext cx="399315" cy="546337"/>
      </dsp:txXfrm>
    </dsp:sp>
    <dsp:sp modelId="{59C00D4A-B47C-4163-9ADC-13972223CF6F}">
      <dsp:nvSpPr>
        <dsp:cNvPr id="0" name=""/>
        <dsp:cNvSpPr/>
      </dsp:nvSpPr>
      <dsp:spPr>
        <a:xfrm>
          <a:off x="8158017" y="2142717"/>
          <a:ext cx="726029" cy="726029"/>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8321374" y="2142717"/>
        <a:ext cx="399315" cy="5463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1C0F4-4711-485C-9C77-E051FC6D208E}">
      <dsp:nvSpPr>
        <dsp:cNvPr id="0" name=""/>
        <dsp:cNvSpPr/>
      </dsp:nvSpPr>
      <dsp:spPr>
        <a:xfrm>
          <a:off x="0" y="3083"/>
          <a:ext cx="9604375" cy="576261"/>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6BE8F5-89D0-498C-86B0-E7CD37DD7204}">
      <dsp:nvSpPr>
        <dsp:cNvPr id="0" name=""/>
        <dsp:cNvSpPr/>
      </dsp:nvSpPr>
      <dsp:spPr>
        <a:xfrm>
          <a:off x="174319" y="132742"/>
          <a:ext cx="317253" cy="3169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138A0D-1244-4C9E-8E09-E8D8A165FADC}">
      <dsp:nvSpPr>
        <dsp:cNvPr id="0" name=""/>
        <dsp:cNvSpPr/>
      </dsp:nvSpPr>
      <dsp:spPr>
        <a:xfrm>
          <a:off x="665892" y="3083"/>
          <a:ext cx="8668077" cy="57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047" tIns="61047" rIns="61047" bIns="61047" numCol="1" spcCol="1270" anchor="ctr" anchorCtr="0">
          <a:noAutofit/>
        </a:bodyPr>
        <a:lstStyle/>
        <a:p>
          <a:pPr marL="0" lvl="0" indent="0" algn="l" defTabSz="1244600">
            <a:lnSpc>
              <a:spcPct val="100000"/>
            </a:lnSpc>
            <a:spcBef>
              <a:spcPct val="0"/>
            </a:spcBef>
            <a:spcAft>
              <a:spcPct val="35000"/>
            </a:spcAft>
            <a:buNone/>
          </a:pPr>
          <a:r>
            <a:rPr lang="en-US" sz="2800" kern="1200" dirty="0"/>
            <a:t>Take the number of hours worked in </a:t>
          </a:r>
          <a:r>
            <a:rPr lang="en-US" sz="2800" u="sng" kern="1200" dirty="0"/>
            <a:t>one calendar month</a:t>
          </a:r>
          <a:endParaRPr lang="en-US" sz="2800" kern="1200" dirty="0"/>
        </a:p>
      </dsp:txBody>
      <dsp:txXfrm>
        <a:off x="665892" y="3083"/>
        <a:ext cx="8668077" cy="576825"/>
      </dsp:txXfrm>
    </dsp:sp>
    <dsp:sp modelId="{11EF1609-4C3A-4B37-B5CF-0F9251FA46F1}">
      <dsp:nvSpPr>
        <dsp:cNvPr id="0" name=""/>
        <dsp:cNvSpPr/>
      </dsp:nvSpPr>
      <dsp:spPr>
        <a:xfrm>
          <a:off x="0" y="719744"/>
          <a:ext cx="9604375" cy="576261"/>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B2A717-F9AF-44D9-8CCC-12191F176A7B}">
      <dsp:nvSpPr>
        <dsp:cNvPr id="0" name=""/>
        <dsp:cNvSpPr/>
      </dsp:nvSpPr>
      <dsp:spPr>
        <a:xfrm>
          <a:off x="174319" y="849403"/>
          <a:ext cx="317253" cy="3169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9284D2-3411-430D-8398-136EA73E6971}">
      <dsp:nvSpPr>
        <dsp:cNvPr id="0" name=""/>
        <dsp:cNvSpPr/>
      </dsp:nvSpPr>
      <dsp:spPr>
        <a:xfrm>
          <a:off x="665892" y="719744"/>
          <a:ext cx="8668077" cy="57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047" tIns="61047" rIns="61047" bIns="61047" numCol="1" spcCol="1270" anchor="ctr" anchorCtr="0">
          <a:noAutofit/>
        </a:bodyPr>
        <a:lstStyle/>
        <a:p>
          <a:pPr marL="0" lvl="0" indent="0" algn="l" defTabSz="1244600">
            <a:lnSpc>
              <a:spcPct val="100000"/>
            </a:lnSpc>
            <a:spcBef>
              <a:spcPct val="0"/>
            </a:spcBef>
            <a:spcAft>
              <a:spcPct val="35000"/>
            </a:spcAft>
            <a:buNone/>
          </a:pPr>
          <a:r>
            <a:rPr lang="en-US" sz="2800" kern="1200" dirty="0"/>
            <a:t>Divide that by the actual days in the </a:t>
          </a:r>
          <a:r>
            <a:rPr lang="en-US" sz="2800" u="sng" kern="1200" dirty="0"/>
            <a:t>calendar month</a:t>
          </a:r>
          <a:endParaRPr lang="en-US" sz="2800" kern="1200" dirty="0"/>
        </a:p>
      </dsp:txBody>
      <dsp:txXfrm>
        <a:off x="665892" y="719744"/>
        <a:ext cx="8668077" cy="576825"/>
      </dsp:txXfrm>
    </dsp:sp>
    <dsp:sp modelId="{8F836E1C-EEB6-45F8-AD26-19CDC64AA66E}">
      <dsp:nvSpPr>
        <dsp:cNvPr id="0" name=""/>
        <dsp:cNvSpPr/>
      </dsp:nvSpPr>
      <dsp:spPr>
        <a:xfrm>
          <a:off x="0" y="1436406"/>
          <a:ext cx="9604375" cy="576261"/>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6FBDB7-9FE8-4B33-A20C-E5910F905ADC}">
      <dsp:nvSpPr>
        <dsp:cNvPr id="0" name=""/>
        <dsp:cNvSpPr/>
      </dsp:nvSpPr>
      <dsp:spPr>
        <a:xfrm>
          <a:off x="174319" y="1566065"/>
          <a:ext cx="317253" cy="3169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D6AD79-94D2-4E9F-A46D-56016D7B1715}">
      <dsp:nvSpPr>
        <dsp:cNvPr id="0" name=""/>
        <dsp:cNvSpPr/>
      </dsp:nvSpPr>
      <dsp:spPr>
        <a:xfrm>
          <a:off x="665892" y="1436406"/>
          <a:ext cx="8668077" cy="57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047" tIns="61047" rIns="61047" bIns="61047" numCol="1" spcCol="1270" anchor="ctr" anchorCtr="0">
          <a:noAutofit/>
        </a:bodyPr>
        <a:lstStyle/>
        <a:p>
          <a:pPr marL="0" lvl="0" indent="0" algn="l" defTabSz="1244600">
            <a:lnSpc>
              <a:spcPct val="100000"/>
            </a:lnSpc>
            <a:spcBef>
              <a:spcPct val="0"/>
            </a:spcBef>
            <a:spcAft>
              <a:spcPct val="35000"/>
            </a:spcAft>
            <a:buNone/>
          </a:pPr>
          <a:r>
            <a:rPr lang="en-US" sz="2800" kern="1200" dirty="0"/>
            <a:t>Multiply that by 7 (days in the week)</a:t>
          </a:r>
        </a:p>
      </dsp:txBody>
      <dsp:txXfrm>
        <a:off x="665892" y="1436406"/>
        <a:ext cx="8668077" cy="576825"/>
      </dsp:txXfrm>
    </dsp:sp>
    <dsp:sp modelId="{582EEE01-4461-4075-9528-55EB48CEEA5F}">
      <dsp:nvSpPr>
        <dsp:cNvPr id="0" name=""/>
        <dsp:cNvSpPr/>
      </dsp:nvSpPr>
      <dsp:spPr>
        <a:xfrm>
          <a:off x="0" y="2153068"/>
          <a:ext cx="9604375" cy="576261"/>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A8ED5B-C6FC-4991-9604-5D0A6F331D49}">
      <dsp:nvSpPr>
        <dsp:cNvPr id="0" name=""/>
        <dsp:cNvSpPr/>
      </dsp:nvSpPr>
      <dsp:spPr>
        <a:xfrm>
          <a:off x="174319" y="2282726"/>
          <a:ext cx="317253" cy="3169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E5EFBA-E5BC-480D-B5EB-E883FF882632}">
      <dsp:nvSpPr>
        <dsp:cNvPr id="0" name=""/>
        <dsp:cNvSpPr/>
      </dsp:nvSpPr>
      <dsp:spPr>
        <a:xfrm>
          <a:off x="665892" y="2153068"/>
          <a:ext cx="8668077" cy="57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047" tIns="61047" rIns="61047" bIns="61047" numCol="1" spcCol="1270" anchor="ctr" anchorCtr="0">
          <a:noAutofit/>
        </a:bodyPr>
        <a:lstStyle/>
        <a:p>
          <a:pPr marL="0" lvl="0" indent="0" algn="l" defTabSz="889000">
            <a:lnSpc>
              <a:spcPct val="100000"/>
            </a:lnSpc>
            <a:spcBef>
              <a:spcPct val="0"/>
            </a:spcBef>
            <a:spcAft>
              <a:spcPct val="35000"/>
            </a:spcAft>
            <a:buNone/>
          </a:pPr>
          <a:r>
            <a:rPr lang="en-US" sz="2000" kern="1200" dirty="0"/>
            <a:t>Equals the number you need to use in determining the average hours worked in one calendar month</a:t>
          </a:r>
        </a:p>
      </dsp:txBody>
      <dsp:txXfrm>
        <a:off x="665892" y="2153068"/>
        <a:ext cx="8668077" cy="576825"/>
      </dsp:txXfrm>
    </dsp:sp>
    <dsp:sp modelId="{3B71F6FE-2C36-47E1-841C-F37754ABE780}">
      <dsp:nvSpPr>
        <dsp:cNvPr id="0" name=""/>
        <dsp:cNvSpPr/>
      </dsp:nvSpPr>
      <dsp:spPr>
        <a:xfrm>
          <a:off x="0" y="2869729"/>
          <a:ext cx="9604375" cy="576261"/>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31F603-BE4B-4631-AFCD-2583FD805E0C}">
      <dsp:nvSpPr>
        <dsp:cNvPr id="0" name=""/>
        <dsp:cNvSpPr/>
      </dsp:nvSpPr>
      <dsp:spPr>
        <a:xfrm>
          <a:off x="174319" y="2999388"/>
          <a:ext cx="317253" cy="31694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48F533D-BE20-4B5F-9E7E-C575128FA351}">
      <dsp:nvSpPr>
        <dsp:cNvPr id="0" name=""/>
        <dsp:cNvSpPr/>
      </dsp:nvSpPr>
      <dsp:spPr>
        <a:xfrm>
          <a:off x="665892" y="2869729"/>
          <a:ext cx="8668077" cy="57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047" tIns="61047" rIns="61047" bIns="61047" numCol="1" spcCol="1270" anchor="ctr" anchorCtr="0">
          <a:noAutofit/>
        </a:bodyPr>
        <a:lstStyle/>
        <a:p>
          <a:pPr marL="0" lvl="0" indent="0" algn="l" defTabSz="1422400">
            <a:lnSpc>
              <a:spcPct val="100000"/>
            </a:lnSpc>
            <a:spcBef>
              <a:spcPct val="0"/>
            </a:spcBef>
            <a:spcAft>
              <a:spcPct val="35000"/>
            </a:spcAft>
            <a:buNone/>
          </a:pPr>
          <a:r>
            <a:rPr lang="en-US" sz="3200" kern="1200" dirty="0"/>
            <a:t>These do not need to be consecutive months!!</a:t>
          </a:r>
        </a:p>
      </dsp:txBody>
      <dsp:txXfrm>
        <a:off x="665892" y="2869729"/>
        <a:ext cx="8668077" cy="576825"/>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8708FA41-3C82-4A7E-88B0-33A03F9FB283}" type="datetimeFigureOut">
              <a:rPr lang="en-US" smtClean="0"/>
              <a:t>4/22/2021</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0AB33507-089D-4DE9-8743-BA1C0C0044F2}" type="slidenum">
              <a:rPr lang="en-US" smtClean="0"/>
              <a:t>‹#›</a:t>
            </a:fld>
            <a:endParaRPr lang="en-US"/>
          </a:p>
        </p:txBody>
      </p:sp>
    </p:spTree>
    <p:extLst>
      <p:ext uri="{BB962C8B-B14F-4D97-AF65-F5344CB8AC3E}">
        <p14:creationId xmlns:p14="http://schemas.microsoft.com/office/powerpoint/2010/main" val="204596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FF62C8-F350-447D-9F4B-DA559D8B27CF}" type="datetime1">
              <a:rPr lang="en-US" smtClean="0"/>
              <a:t>4/22/2021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073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F94294-088D-4E6D-9C4C-D9806ED30347}" type="datetime1">
              <a:rPr lang="en-US" smtClean="0"/>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26744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7BD343-A840-4D0B-AFCD-499B513FB198}" type="datetime1">
              <a:rPr lang="en-US" smtClean="0"/>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57122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261463-8231-48BF-9399-CAEC1B140380}" type="datetime1">
              <a:rPr lang="en-US" smtClean="0"/>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7131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84474C-482C-4B8C-B706-0BE396F176F8}" type="datetime1">
              <a:rPr lang="en-US" smtClean="0"/>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6222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34E393-8C78-4EE9-9A46-848A058E1397}" type="datetime1">
              <a:rPr lang="en-US" smtClean="0"/>
              <a:t>4/22/2021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3692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769F87-4E19-4724-89AE-06A8F99A116B}" type="datetime1">
              <a:rPr lang="en-US" smtClean="0"/>
              <a:t>4/22/2021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5448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7C27E4-9D0B-4653-92A7-582D12D98A3F}" type="datetime1">
              <a:rPr lang="en-US" smtClean="0"/>
              <a:t>4/22/2021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245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077C02-DC03-4704-9FF1-0F3B7D15A351}" type="datetime1">
              <a:rPr lang="en-US" smtClean="0"/>
              <a:t>4/22/2021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355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45FC34-8B15-43A2-8BE7-6AD06395A830}" type="datetime1">
              <a:rPr lang="en-US" smtClean="0"/>
              <a:t>4/22/2021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386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DB8EB11-C627-496E-9E67-66FAC78F8B64}" type="datetime1">
              <a:rPr lang="en-US" smtClean="0"/>
              <a:t>4/22/2021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02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85B3ADA-B563-4AF8-9838-5A20004FD95B}" type="datetime1">
              <a:rPr lang="en-US" smtClean="0"/>
              <a:t>4/22/2021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3902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jonathan.newcomb@nebraska.gov" TargetMode="External"/><Relationship Id="rId2" Type="http://schemas.openxmlformats.org/officeDocument/2006/relationships/hyperlink" Target="mailto:tim.baker@nebraska.gov"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8.png"/><Relationship Id="rId4" Type="http://schemas.openxmlformats.org/officeDocument/2006/relationships/image" Target="../media/image17.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69834E-5EEE-4D61-833E-049288964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8E5D9BA-46E7-4BFA-9C74-75495BF6F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17" name="Rectangle 11">
            <a:extLst>
              <a:ext uri="{FF2B5EF4-FFF2-40B4-BE49-F238E27FC236}">
                <a16:creationId xmlns:a16="http://schemas.microsoft.com/office/drawing/2014/main" id="{5B033D76-5800-44B6-AFE9-EE2106935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Rectangle 13">
            <a:extLst>
              <a:ext uri="{FF2B5EF4-FFF2-40B4-BE49-F238E27FC236}">
                <a16:creationId xmlns:a16="http://schemas.microsoft.com/office/drawing/2014/main" id="{522D6F85-FFBA-4F81-AEE5-AAA17CB7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2">
            <a:schemeClr val="dk2"/>
          </a:fillRef>
          <a:effectRef idx="2">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7F9AD2E-70BB-475A-A0F2-AD9F308C3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2029DA88-7115-4C7B-A78F-B2EAA0012AF7}"/>
              </a:ext>
            </a:extLst>
          </p:cNvPr>
          <p:cNvSpPr>
            <a:spLocks noGrp="1"/>
          </p:cNvSpPr>
          <p:nvPr>
            <p:ph type="subTitle" idx="1"/>
          </p:nvPr>
        </p:nvSpPr>
        <p:spPr>
          <a:xfrm>
            <a:off x="1535372" y="4167354"/>
            <a:ext cx="9120954" cy="744373"/>
          </a:xfrm>
        </p:spPr>
        <p:txBody>
          <a:bodyPr>
            <a:normAutofit fontScale="85000" lnSpcReduction="20000"/>
          </a:bodyPr>
          <a:lstStyle/>
          <a:p>
            <a:pPr algn="ctr">
              <a:lnSpc>
                <a:spcPct val="110000"/>
              </a:lnSpc>
            </a:pPr>
            <a:r>
              <a:rPr lang="en-US" sz="2000" dirty="0">
                <a:solidFill>
                  <a:schemeClr val="bg2"/>
                </a:solidFill>
              </a:rPr>
              <a:t>PRESENTATION BY Nebraska public employees retirement systems INTERNAL AUDIT</a:t>
            </a:r>
          </a:p>
          <a:p>
            <a:pPr algn="ctr">
              <a:lnSpc>
                <a:spcPct val="110000"/>
              </a:lnSpc>
            </a:pPr>
            <a:r>
              <a:rPr lang="en-US" sz="1700" dirty="0">
                <a:solidFill>
                  <a:schemeClr val="bg2"/>
                </a:solidFill>
              </a:rPr>
              <a:t>NASBO CONFERENCE  APRIL 21, 2021</a:t>
            </a:r>
          </a:p>
        </p:txBody>
      </p:sp>
      <p:sp>
        <p:nvSpPr>
          <p:cNvPr id="2" name="Title 1">
            <a:extLst>
              <a:ext uri="{FF2B5EF4-FFF2-40B4-BE49-F238E27FC236}">
                <a16:creationId xmlns:a16="http://schemas.microsoft.com/office/drawing/2014/main" id="{9B2A6138-C2CC-4FD0-8C5B-9B6E97D1BB7B}"/>
              </a:ext>
            </a:extLst>
          </p:cNvPr>
          <p:cNvSpPr>
            <a:spLocks noGrp="1"/>
          </p:cNvSpPr>
          <p:nvPr>
            <p:ph type="ctrTitle"/>
          </p:nvPr>
        </p:nvSpPr>
        <p:spPr>
          <a:xfrm>
            <a:off x="1557071" y="1559194"/>
            <a:ext cx="9099255" cy="2596730"/>
          </a:xfrm>
        </p:spPr>
        <p:txBody>
          <a:bodyPr anchor="ctr">
            <a:normAutofit/>
          </a:bodyPr>
          <a:lstStyle/>
          <a:p>
            <a:pPr algn="ctr"/>
            <a:r>
              <a:rPr lang="en-US" sz="6100" dirty="0">
                <a:solidFill>
                  <a:schemeClr val="bg1"/>
                </a:solidFill>
              </a:rPr>
              <a:t>Auditing the School Retirement Plan - </a:t>
            </a:r>
            <a:br>
              <a:rPr lang="en-US" sz="6100" dirty="0">
                <a:solidFill>
                  <a:schemeClr val="bg1"/>
                </a:solidFill>
              </a:rPr>
            </a:br>
            <a:r>
              <a:rPr lang="en-US" sz="6100" dirty="0">
                <a:solidFill>
                  <a:schemeClr val="bg1"/>
                </a:solidFill>
              </a:rPr>
              <a:t>Let’s talk!</a:t>
            </a:r>
          </a:p>
        </p:txBody>
      </p:sp>
      <p:pic>
        <p:nvPicPr>
          <p:cNvPr id="18" name="Picture 17">
            <a:extLst>
              <a:ext uri="{FF2B5EF4-FFF2-40B4-BE49-F238E27FC236}">
                <a16:creationId xmlns:a16="http://schemas.microsoft.com/office/drawing/2014/main" id="{4C401D57-600A-4C91-AC9A-14CA1ED6F7D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412BDC66-00FA-4A3F-9BC7-BE05FF770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FC1017F9-F448-486E-9B93-50C556A4BCCD}"/>
              </a:ext>
            </a:extLst>
          </p:cNvPr>
          <p:cNvSpPr>
            <a:spLocks noGrp="1"/>
          </p:cNvSpPr>
          <p:nvPr>
            <p:ph type="sldNum" sz="quarter" idx="12"/>
          </p:nvPr>
        </p:nvSpPr>
        <p:spPr>
          <a:xfrm>
            <a:off x="11321796" y="5611472"/>
            <a:ext cx="811019" cy="503578"/>
          </a:xfrm>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788230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E5E629-7060-41F9-8B50-02B2E85F7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E0AA86-6BDA-4EF1-927F-79D40E168077}"/>
              </a:ext>
            </a:extLst>
          </p:cNvPr>
          <p:cNvSpPr>
            <a:spLocks noGrp="1"/>
          </p:cNvSpPr>
          <p:nvPr>
            <p:ph type="title"/>
          </p:nvPr>
        </p:nvSpPr>
        <p:spPr>
          <a:xfrm>
            <a:off x="941455" y="1268898"/>
            <a:ext cx="3441845" cy="4361688"/>
          </a:xfrm>
        </p:spPr>
        <p:txBody>
          <a:bodyPr anchor="ctr">
            <a:normAutofit/>
          </a:bodyPr>
          <a:lstStyle/>
          <a:p>
            <a:pPr algn="ctr">
              <a:lnSpc>
                <a:spcPct val="200000"/>
              </a:lnSpc>
            </a:pPr>
            <a:r>
              <a:rPr lang="en-US" b="1" dirty="0"/>
              <a:t>Analyzing employee hours</a:t>
            </a:r>
          </a:p>
        </p:txBody>
      </p:sp>
      <p:grpSp>
        <p:nvGrpSpPr>
          <p:cNvPr id="10" name="Group 9">
            <a:extLst>
              <a:ext uri="{FF2B5EF4-FFF2-40B4-BE49-F238E27FC236}">
                <a16:creationId xmlns:a16="http://schemas.microsoft.com/office/drawing/2014/main" id="{F0A74D93-ED7F-4633-8594-99D9FA43DA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03005" y="676656"/>
            <a:ext cx="6945528" cy="5546173"/>
            <a:chOff x="4603005" y="1286439"/>
            <a:chExt cx="6292376" cy="4289488"/>
          </a:xfrm>
        </p:grpSpPr>
        <p:sp>
          <p:nvSpPr>
            <p:cNvPr id="11" name="Rectangle 10">
              <a:extLst>
                <a:ext uri="{FF2B5EF4-FFF2-40B4-BE49-F238E27FC236}">
                  <a16:creationId xmlns:a16="http://schemas.microsoft.com/office/drawing/2014/main" id="{88493448-FE74-4227-AC61-AF38A22278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3005" y="1286439"/>
              <a:ext cx="6292376" cy="428948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BDA5412-7A0F-451B-86FE-5B4B38E05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02049" y="1490915"/>
              <a:ext cx="5894288" cy="3880536"/>
            </a:xfrm>
            <a:prstGeom prst="rect">
              <a:avLst/>
            </a:prstGeom>
            <a:solidFill>
              <a:schemeClr val="bg1">
                <a:alpha val="98000"/>
              </a:schemeClr>
            </a:soli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D1598E19-BACC-4AD6-8E51-F08B186A0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5097" y="1104306"/>
            <a:ext cx="6181344" cy="4690872"/>
          </a:xfrm>
          <a:prstGeom prst="rect">
            <a:avLst/>
          </a:prstGeom>
          <a:solidFill>
            <a:schemeClr val="tx2"/>
          </a:solidFill>
          <a:ln w="6350">
            <a:solidFill>
              <a:schemeClr val="bg2"/>
            </a:solidFill>
          </a:ln>
          <a:effectLst>
            <a:innerShdw blurRad="114300">
              <a:prstClr val="black">
                <a:alpha val="78000"/>
              </a:prstClr>
            </a:innerShdw>
          </a:effectLst>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FDA7C21-926D-47D4-BDF2-14C8C03A53DF}"/>
              </a:ext>
            </a:extLst>
          </p:cNvPr>
          <p:cNvSpPr>
            <a:spLocks noGrp="1"/>
          </p:cNvSpPr>
          <p:nvPr>
            <p:ph idx="1"/>
          </p:nvPr>
        </p:nvSpPr>
        <p:spPr>
          <a:xfrm>
            <a:off x="5149689" y="1268898"/>
            <a:ext cx="5852160" cy="4361688"/>
          </a:xfrm>
        </p:spPr>
        <p:txBody>
          <a:bodyPr anchor="ctr">
            <a:normAutofit/>
          </a:bodyPr>
          <a:lstStyle/>
          <a:p>
            <a:pPr marL="0" indent="0" algn="ctr">
              <a:buNone/>
            </a:pPr>
            <a:r>
              <a:rPr lang="en-US" sz="2400" b="1" dirty="0">
                <a:solidFill>
                  <a:schemeClr val="bg1"/>
                </a:solidFill>
              </a:rPr>
              <a:t>Let’s first define the different categories of employees for retirement purposes</a:t>
            </a:r>
          </a:p>
          <a:p>
            <a:pPr lvl="4">
              <a:buFont typeface="Wingdings" panose="05000000000000000000" pitchFamily="2" charset="2"/>
              <a:buChar char="v"/>
            </a:pPr>
            <a:endParaRPr lang="en-US" dirty="0">
              <a:solidFill>
                <a:schemeClr val="bg1"/>
              </a:solidFill>
            </a:endParaRPr>
          </a:p>
          <a:p>
            <a:pPr lvl="4">
              <a:buFont typeface="Wingdings" panose="05000000000000000000" pitchFamily="2" charset="2"/>
              <a:buChar char="v"/>
            </a:pPr>
            <a:r>
              <a:rPr lang="en-US" sz="2400" dirty="0">
                <a:solidFill>
                  <a:schemeClr val="bg1"/>
                </a:solidFill>
              </a:rPr>
              <a:t>Substitute employee</a:t>
            </a:r>
          </a:p>
          <a:p>
            <a:pPr marL="1828800" lvl="4" indent="0">
              <a:buNone/>
            </a:pPr>
            <a:endParaRPr lang="en-US" sz="2400" dirty="0">
              <a:solidFill>
                <a:schemeClr val="bg1"/>
              </a:solidFill>
            </a:endParaRPr>
          </a:p>
          <a:p>
            <a:pPr lvl="4">
              <a:buFont typeface="Wingdings" panose="05000000000000000000" pitchFamily="2" charset="2"/>
              <a:buChar char="v"/>
            </a:pPr>
            <a:r>
              <a:rPr lang="en-US" sz="2400" dirty="0">
                <a:solidFill>
                  <a:schemeClr val="bg1"/>
                </a:solidFill>
              </a:rPr>
              <a:t>Regular/permanent employee</a:t>
            </a:r>
          </a:p>
          <a:p>
            <a:pPr lvl="4">
              <a:buFont typeface="Wingdings" panose="05000000000000000000" pitchFamily="2" charset="2"/>
              <a:buChar char="v"/>
            </a:pPr>
            <a:endParaRPr lang="en-US" sz="2400" dirty="0">
              <a:solidFill>
                <a:schemeClr val="bg1"/>
              </a:solidFill>
            </a:endParaRPr>
          </a:p>
          <a:p>
            <a:pPr lvl="4">
              <a:buFont typeface="Wingdings" panose="05000000000000000000" pitchFamily="2" charset="2"/>
              <a:buChar char="v"/>
            </a:pPr>
            <a:r>
              <a:rPr lang="en-US" sz="2400" dirty="0">
                <a:solidFill>
                  <a:schemeClr val="bg1"/>
                </a:solidFill>
              </a:rPr>
              <a:t>Temporary employee</a:t>
            </a:r>
          </a:p>
          <a:p>
            <a:endParaRPr lang="en-US" dirty="0">
              <a:solidFill>
                <a:schemeClr val="bg1"/>
              </a:solidFill>
            </a:endParaRPr>
          </a:p>
        </p:txBody>
      </p:sp>
      <p:sp>
        <p:nvSpPr>
          <p:cNvPr id="4" name="Slide Number Placeholder 3">
            <a:extLst>
              <a:ext uri="{FF2B5EF4-FFF2-40B4-BE49-F238E27FC236}">
                <a16:creationId xmlns:a16="http://schemas.microsoft.com/office/drawing/2014/main" id="{802E90D8-48BC-457E-9B20-1C66A071EFE4}"/>
              </a:ext>
            </a:extLst>
          </p:cNvPr>
          <p:cNvSpPr>
            <a:spLocks noGrp="1"/>
          </p:cNvSpPr>
          <p:nvPr>
            <p:ph type="sldNum" sz="quarter" idx="12"/>
          </p:nvPr>
        </p:nvSpPr>
        <p:spPr>
          <a:xfrm>
            <a:off x="11380981" y="6420218"/>
            <a:ext cx="811019" cy="503578"/>
          </a:xfrm>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580686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6FE1E6-1155-46CD-9113-BC03DDD53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80DFCE9-814C-46CF-8B54-3DF7C405D5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87AD3F95-A29C-410A-9BB3-BE6C34B8A8D9}"/>
              </a:ext>
            </a:extLst>
          </p:cNvPr>
          <p:cNvSpPr>
            <a:spLocks noGrp="1"/>
          </p:cNvSpPr>
          <p:nvPr>
            <p:ph type="title"/>
          </p:nvPr>
        </p:nvSpPr>
        <p:spPr>
          <a:xfrm>
            <a:off x="1451581" y="5008500"/>
            <a:ext cx="9603272" cy="960755"/>
          </a:xfrm>
        </p:spPr>
        <p:txBody>
          <a:bodyPr anchor="t">
            <a:normAutofit fontScale="90000"/>
          </a:bodyPr>
          <a:lstStyle/>
          <a:p>
            <a:pPr algn="ctr"/>
            <a:r>
              <a:rPr lang="en-US" sz="6600" dirty="0"/>
              <a:t>SUBSTITUTE EMPLOYEE</a:t>
            </a:r>
            <a:br>
              <a:rPr lang="en-US" sz="3000" dirty="0"/>
            </a:br>
            <a:r>
              <a:rPr lang="en-US" sz="3000" dirty="0"/>
              <a:t>		</a:t>
            </a:r>
          </a:p>
        </p:txBody>
      </p:sp>
      <p:cxnSp>
        <p:nvCxnSpPr>
          <p:cNvPr id="13" name="Straight Connector 12">
            <a:extLst>
              <a:ext uri="{FF2B5EF4-FFF2-40B4-BE49-F238E27FC236}">
                <a16:creationId xmlns:a16="http://schemas.microsoft.com/office/drawing/2014/main" id="{34EA8DE4-CCC2-431B-8C80-EA90145DB8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4826256"/>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15" name="Picture 14">
            <a:extLst>
              <a:ext uri="{FF2B5EF4-FFF2-40B4-BE49-F238E27FC236}">
                <a16:creationId xmlns:a16="http://schemas.microsoft.com/office/drawing/2014/main" id="{4CB4C886-8576-4974-AB93-DE953D2439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15050"/>
            <a:ext cx="12192000" cy="742950"/>
          </a:xfrm>
          <a:prstGeom prst="rect">
            <a:avLst/>
          </a:prstGeom>
        </p:spPr>
      </p:pic>
      <p:cxnSp>
        <p:nvCxnSpPr>
          <p:cNvPr id="17" name="Straight Connector 16">
            <a:extLst>
              <a:ext uri="{FF2B5EF4-FFF2-40B4-BE49-F238E27FC236}">
                <a16:creationId xmlns:a16="http://schemas.microsoft.com/office/drawing/2014/main" id="{9F386762-7F04-4308-9C63-5F9B6DD515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E074CD0D-68ED-4097-904B-6ADA5298B64B}"/>
              </a:ext>
            </a:extLst>
          </p:cNvPr>
          <p:cNvGraphicFramePr>
            <a:graphicFrameLocks noGrp="1"/>
          </p:cNvGraphicFramePr>
          <p:nvPr>
            <p:ph idx="1"/>
            <p:extLst>
              <p:ext uri="{D42A27DB-BD31-4B8C-83A1-F6EECF244321}">
                <p14:modId xmlns:p14="http://schemas.microsoft.com/office/powerpoint/2010/main" val="720078167"/>
              </p:ext>
            </p:extLst>
          </p:nvPr>
        </p:nvGraphicFramePr>
        <p:xfrm>
          <a:off x="1450975" y="933450"/>
          <a:ext cx="9604375" cy="3449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D6C3771-3839-4DBD-B69C-71B7A8C1AD73}"/>
              </a:ext>
            </a:extLst>
          </p:cNvPr>
          <p:cNvSpPr>
            <a:spLocks noGrp="1"/>
          </p:cNvSpPr>
          <p:nvPr>
            <p:ph type="sldNum" sz="quarter" idx="12"/>
          </p:nvPr>
        </p:nvSpPr>
        <p:spPr>
          <a:xfrm>
            <a:off x="11452860" y="5623337"/>
            <a:ext cx="811019" cy="503578"/>
          </a:xfrm>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560188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B292C8-EECA-40A9-9701-0CE3F0F36E73}"/>
              </a:ext>
            </a:extLst>
          </p:cNvPr>
          <p:cNvSpPr>
            <a:spLocks noGrp="1"/>
          </p:cNvSpPr>
          <p:nvPr>
            <p:ph type="title"/>
          </p:nvPr>
        </p:nvSpPr>
        <p:spPr>
          <a:xfrm>
            <a:off x="1447191" y="1057013"/>
            <a:ext cx="9607661" cy="671119"/>
          </a:xfrm>
        </p:spPr>
        <p:txBody>
          <a:bodyPr>
            <a:normAutofit/>
          </a:bodyPr>
          <a:lstStyle/>
          <a:p>
            <a:pPr algn="ctr"/>
            <a:r>
              <a:rPr lang="en-US" sz="3600" dirty="0"/>
              <a:t>What is the difference?</a:t>
            </a:r>
          </a:p>
        </p:txBody>
      </p:sp>
      <p:sp>
        <p:nvSpPr>
          <p:cNvPr id="5" name="Text Placeholder 4">
            <a:extLst>
              <a:ext uri="{FF2B5EF4-FFF2-40B4-BE49-F238E27FC236}">
                <a16:creationId xmlns:a16="http://schemas.microsoft.com/office/drawing/2014/main" id="{C421180C-8678-4E84-8F21-7567B986A642}"/>
              </a:ext>
            </a:extLst>
          </p:cNvPr>
          <p:cNvSpPr>
            <a:spLocks noGrp="1"/>
          </p:cNvSpPr>
          <p:nvPr>
            <p:ph type="body" idx="1"/>
          </p:nvPr>
        </p:nvSpPr>
        <p:spPr/>
        <p:txBody>
          <a:bodyPr>
            <a:normAutofit/>
          </a:bodyPr>
          <a:lstStyle/>
          <a:p>
            <a:r>
              <a:rPr lang="en-US" sz="2400" dirty="0"/>
              <a:t>Who </a:t>
            </a:r>
            <a:r>
              <a:rPr lang="en-US" sz="2400" b="1" dirty="0"/>
              <a:t>is</a:t>
            </a:r>
            <a:r>
              <a:rPr lang="en-US" sz="2400" dirty="0"/>
              <a:t> a substitute</a:t>
            </a:r>
          </a:p>
        </p:txBody>
      </p:sp>
      <p:sp>
        <p:nvSpPr>
          <p:cNvPr id="6" name="Content Placeholder 5">
            <a:extLst>
              <a:ext uri="{FF2B5EF4-FFF2-40B4-BE49-F238E27FC236}">
                <a16:creationId xmlns:a16="http://schemas.microsoft.com/office/drawing/2014/main" id="{9DD16B58-5645-475E-8396-C1C4B77F0A16}"/>
              </a:ext>
            </a:extLst>
          </p:cNvPr>
          <p:cNvSpPr>
            <a:spLocks noGrp="1"/>
          </p:cNvSpPr>
          <p:nvPr>
            <p:ph sz="half" idx="2"/>
          </p:nvPr>
        </p:nvSpPr>
        <p:spPr/>
        <p:txBody>
          <a:bodyPr>
            <a:normAutofit/>
          </a:bodyPr>
          <a:lstStyle/>
          <a:p>
            <a:pPr lvl="0"/>
            <a:r>
              <a:rPr lang="en-US" dirty="0"/>
              <a:t>A person hired by a public school (or ESU) as a </a:t>
            </a:r>
            <a:r>
              <a:rPr lang="en-US" i="1" u="sng" dirty="0"/>
              <a:t>temporary employee</a:t>
            </a:r>
            <a:endParaRPr lang="en-US" dirty="0"/>
          </a:p>
          <a:p>
            <a:pPr lvl="0"/>
            <a:r>
              <a:rPr lang="en-US" dirty="0"/>
              <a:t>To assume the duties of a regular employee </a:t>
            </a:r>
          </a:p>
          <a:p>
            <a:pPr lvl="0"/>
            <a:r>
              <a:rPr lang="en-US" dirty="0"/>
              <a:t>Due to a temporary absence of any regular employee</a:t>
            </a:r>
          </a:p>
          <a:p>
            <a:endParaRPr lang="en-US" dirty="0"/>
          </a:p>
        </p:txBody>
      </p:sp>
      <p:sp>
        <p:nvSpPr>
          <p:cNvPr id="7" name="Text Placeholder 6">
            <a:extLst>
              <a:ext uri="{FF2B5EF4-FFF2-40B4-BE49-F238E27FC236}">
                <a16:creationId xmlns:a16="http://schemas.microsoft.com/office/drawing/2014/main" id="{CDC6068F-4B0B-4850-875A-4A88122E3031}"/>
              </a:ext>
            </a:extLst>
          </p:cNvPr>
          <p:cNvSpPr>
            <a:spLocks noGrp="1"/>
          </p:cNvSpPr>
          <p:nvPr>
            <p:ph type="body" sz="quarter" idx="3"/>
          </p:nvPr>
        </p:nvSpPr>
        <p:spPr/>
        <p:txBody>
          <a:bodyPr>
            <a:normAutofit/>
          </a:bodyPr>
          <a:lstStyle/>
          <a:p>
            <a:r>
              <a:rPr lang="en-US" sz="2400" dirty="0"/>
              <a:t>Who </a:t>
            </a:r>
            <a:r>
              <a:rPr lang="en-US" sz="2400" b="1" dirty="0"/>
              <a:t>is not</a:t>
            </a:r>
            <a:r>
              <a:rPr lang="en-US" sz="2400" dirty="0"/>
              <a:t> a substitute</a:t>
            </a:r>
          </a:p>
        </p:txBody>
      </p:sp>
      <p:sp>
        <p:nvSpPr>
          <p:cNvPr id="8" name="Content Placeholder 7">
            <a:extLst>
              <a:ext uri="{FF2B5EF4-FFF2-40B4-BE49-F238E27FC236}">
                <a16:creationId xmlns:a16="http://schemas.microsoft.com/office/drawing/2014/main" id="{FE49D470-76AA-4073-9825-B9E1D8BCFCD3}"/>
              </a:ext>
            </a:extLst>
          </p:cNvPr>
          <p:cNvSpPr>
            <a:spLocks noGrp="1"/>
          </p:cNvSpPr>
          <p:nvPr>
            <p:ph sz="quarter" idx="4"/>
          </p:nvPr>
        </p:nvSpPr>
        <p:spPr>
          <a:xfrm>
            <a:off x="6412362" y="2821491"/>
            <a:ext cx="4645152" cy="3380230"/>
          </a:xfrm>
        </p:spPr>
        <p:txBody>
          <a:bodyPr>
            <a:normAutofit/>
          </a:bodyPr>
          <a:lstStyle/>
          <a:p>
            <a:pPr lvl="0"/>
            <a:r>
              <a:rPr lang="en-US" dirty="0"/>
              <a:t>A person hired by a public school (or ESU) as a </a:t>
            </a:r>
            <a:r>
              <a:rPr lang="en-US" i="1" u="sng" dirty="0"/>
              <a:t>regular employee</a:t>
            </a:r>
            <a:endParaRPr lang="en-US" dirty="0"/>
          </a:p>
          <a:p>
            <a:pPr lvl="0"/>
            <a:r>
              <a:rPr lang="en-US" dirty="0"/>
              <a:t>On an </a:t>
            </a:r>
            <a:r>
              <a:rPr lang="en-US" b="1" dirty="0"/>
              <a:t>ongoing basis </a:t>
            </a:r>
          </a:p>
          <a:p>
            <a:pPr lvl="0"/>
            <a:r>
              <a:rPr lang="en-US" dirty="0"/>
              <a:t>And assume the duties of other regular employees who are temporarily absent</a:t>
            </a:r>
          </a:p>
          <a:p>
            <a:pPr lvl="0"/>
            <a:r>
              <a:rPr lang="en-US" b="1" dirty="0"/>
              <a:t>In other words</a:t>
            </a:r>
            <a:r>
              <a:rPr lang="en-US" b="1"/>
              <a:t>:  A </a:t>
            </a:r>
            <a:r>
              <a:rPr lang="en-US" b="1" dirty="0"/>
              <a:t>substitute </a:t>
            </a:r>
            <a:r>
              <a:rPr lang="en-US" b="1" u="sng" dirty="0"/>
              <a:t>IS NOT</a:t>
            </a:r>
            <a:r>
              <a:rPr lang="en-US" b="1" dirty="0"/>
              <a:t> a permanent substitute!</a:t>
            </a:r>
          </a:p>
          <a:p>
            <a:endParaRPr lang="en-US" dirty="0"/>
          </a:p>
        </p:txBody>
      </p:sp>
      <p:sp>
        <p:nvSpPr>
          <p:cNvPr id="2" name="Slide Number Placeholder 1">
            <a:extLst>
              <a:ext uri="{FF2B5EF4-FFF2-40B4-BE49-F238E27FC236}">
                <a16:creationId xmlns:a16="http://schemas.microsoft.com/office/drawing/2014/main" id="{1E80F213-2322-402F-873B-DD8391A33B7C}"/>
              </a:ext>
            </a:extLst>
          </p:cNvPr>
          <p:cNvSpPr>
            <a:spLocks noGrp="1"/>
          </p:cNvSpPr>
          <p:nvPr>
            <p:ph type="sldNum" sz="quarter" idx="12"/>
          </p:nvPr>
        </p:nvSpPr>
        <p:spPr>
          <a:xfrm>
            <a:off x="11427560" y="5698143"/>
            <a:ext cx="811019" cy="503578"/>
          </a:xfrm>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1061368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207889"/>
            <a:ext cx="11887199" cy="4650111"/>
          </a:xfrm>
        </p:spPr>
        <p:txBody>
          <a:bodyPr>
            <a:normAutofit lnSpcReduction="10000"/>
          </a:bodyPr>
          <a:lstStyle/>
          <a:p>
            <a:pPr marL="457200" lvl="0" indent="-457200">
              <a:buFont typeface="+mj-lt"/>
              <a:buAutoNum type="alphaUcPeriod"/>
            </a:pPr>
            <a:r>
              <a:rPr lang="en-US" sz="2600" dirty="0"/>
              <a:t>No, substitutes are not eligible for retirement and therefore, there is no reason to track hours.  </a:t>
            </a:r>
          </a:p>
          <a:p>
            <a:pPr marL="457200" lvl="0" indent="-457200">
              <a:buFont typeface="+mj-lt"/>
              <a:buAutoNum type="alphaUcPeriod"/>
            </a:pPr>
            <a:r>
              <a:rPr lang="en-US" sz="2600" dirty="0"/>
              <a:t>Yes, although the hours are not reportable and A does not qualify for retirement, you must track hours and whom they substitute for.  This provides documentation that A is a substitute employee.  The hours tracked are also needed should this employee pick up extra ongoing, regular hours.</a:t>
            </a:r>
          </a:p>
          <a:p>
            <a:pPr marL="457200" lvl="0" indent="-457200">
              <a:buFont typeface="+mj-lt"/>
              <a:buAutoNum type="alphaUcPeriod"/>
            </a:pPr>
            <a:r>
              <a:rPr lang="en-US" sz="2600" dirty="0"/>
              <a:t>No, hours are never tracked for substitutes.  We pay them and track them on a days worked basis.</a:t>
            </a:r>
          </a:p>
          <a:p>
            <a:pPr marL="457200" lvl="0" indent="-457200">
              <a:buFont typeface="+mj-lt"/>
              <a:buAutoNum type="alphaUcPeriod"/>
            </a:pPr>
            <a:r>
              <a:rPr lang="en-US" sz="2600" dirty="0"/>
              <a:t>No, I track who they substituted for, but there is no need to track hours. 	</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431800" y="376426"/>
            <a:ext cx="11480799" cy="1692771"/>
          </a:xfrm>
          <a:prstGeom prst="rect">
            <a:avLst/>
          </a:prstGeom>
        </p:spPr>
        <p:txBody>
          <a:bodyPr wrap="square">
            <a:spAutoFit/>
          </a:bodyPr>
          <a:lstStyle/>
          <a:p>
            <a:r>
              <a:rPr lang="en-US" sz="2400" dirty="0"/>
              <a:t>A is hired by a school district to temporarily fill in for regular employees when they are temporarily absent.  A does not work any extra duties for the employer and will sit by the phone and wait for a call to come to work.  A is a </a:t>
            </a:r>
            <a:r>
              <a:rPr lang="en-US" sz="2400" i="1" u="sng" dirty="0"/>
              <a:t>substitute employee</a:t>
            </a:r>
            <a:r>
              <a:rPr lang="en-US" sz="2400" dirty="0"/>
              <a:t>.  </a:t>
            </a:r>
          </a:p>
          <a:p>
            <a:r>
              <a:rPr lang="en-US" sz="3200" b="1" dirty="0"/>
              <a:t>		</a:t>
            </a:r>
            <a:r>
              <a:rPr lang="en-US" sz="3200" b="1" i="1" dirty="0"/>
              <a:t>Does the employer need to track hours for A?</a:t>
            </a:r>
          </a:p>
        </p:txBody>
      </p:sp>
      <p:cxnSp>
        <p:nvCxnSpPr>
          <p:cNvPr id="6" name="Straight Connector 5">
            <a:extLst>
              <a:ext uri="{FF2B5EF4-FFF2-40B4-BE49-F238E27FC236}">
                <a16:creationId xmlns:a16="http://schemas.microsoft.com/office/drawing/2014/main" id="{395B8198-FA35-451E-9575-3517CCEAD11B}"/>
              </a:ext>
            </a:extLst>
          </p:cNvPr>
          <p:cNvCxnSpPr/>
          <p:nvPr/>
        </p:nvCxnSpPr>
        <p:spPr>
          <a:xfrm>
            <a:off x="226503" y="2207889"/>
            <a:ext cx="1161036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8E262608-D94F-4986-882B-97F0DD3AD973}"/>
              </a:ext>
            </a:extLst>
          </p:cNvPr>
          <p:cNvSpPr/>
          <p:nvPr/>
        </p:nvSpPr>
        <p:spPr>
          <a:xfrm>
            <a:off x="152400" y="176169"/>
            <a:ext cx="11760199" cy="203171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5418358B-2BAD-4FB9-A9F9-E1BD20FEA3A9}"/>
              </a:ext>
            </a:extLst>
          </p:cNvPr>
          <p:cNvSpPr>
            <a:spLocks noGrp="1"/>
          </p:cNvSpPr>
          <p:nvPr>
            <p:ph type="sldNum" sz="quarter" idx="12"/>
          </p:nvPr>
        </p:nvSpPr>
        <p:spPr>
          <a:xfrm>
            <a:off x="11380981" y="6354422"/>
            <a:ext cx="811019" cy="503578"/>
          </a:xfrm>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2563231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450613"/>
          </a:xfrm>
        </p:spPr>
        <p:txBody>
          <a:bodyPr>
            <a:normAutofit/>
          </a:bodyPr>
          <a:lstStyle/>
          <a:p>
            <a:pPr marL="0" indent="0">
              <a:buNone/>
            </a:pPr>
            <a:r>
              <a:rPr lang="en-US" sz="3200" dirty="0"/>
              <a:t>B. 	Yes, although the hours are not reportable and A does not 	qualify for retirement, you must track hours and whom they 	substitute for.  This provides documentation that A is a 	substitute employee.  The hours tracked are also needed 	should this employee pick up extra ongoing, regular hours.</a:t>
            </a:r>
          </a:p>
          <a:p>
            <a:endParaRPr lang="en-US" dirty="0"/>
          </a:p>
        </p:txBody>
      </p:sp>
      <p:sp>
        <p:nvSpPr>
          <p:cNvPr id="4" name="Slide Number Placeholder 3">
            <a:extLst>
              <a:ext uri="{FF2B5EF4-FFF2-40B4-BE49-F238E27FC236}">
                <a16:creationId xmlns:a16="http://schemas.microsoft.com/office/drawing/2014/main" id="{B3B1DC32-4820-44C6-A0DD-91A2B9EA0BFE}"/>
              </a:ext>
            </a:extLst>
          </p:cNvPr>
          <p:cNvSpPr>
            <a:spLocks noGrp="1"/>
          </p:cNvSpPr>
          <p:nvPr>
            <p:ph type="sldNum" sz="quarter" idx="12"/>
          </p:nvPr>
        </p:nvSpPr>
        <p:spPr>
          <a:xfrm>
            <a:off x="11380981" y="5628323"/>
            <a:ext cx="811019" cy="503578"/>
          </a:xfrm>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750893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0C480-831B-4323-B597-79B04A2AD8F0}"/>
              </a:ext>
            </a:extLst>
          </p:cNvPr>
          <p:cNvSpPr>
            <a:spLocks noGrp="1"/>
          </p:cNvSpPr>
          <p:nvPr>
            <p:ph type="title"/>
          </p:nvPr>
        </p:nvSpPr>
        <p:spPr>
          <a:xfrm>
            <a:off x="1451579" y="419451"/>
            <a:ext cx="9603275" cy="1434304"/>
          </a:xfrm>
        </p:spPr>
        <p:txBody>
          <a:bodyPr>
            <a:noAutofit/>
          </a:bodyPr>
          <a:lstStyle/>
          <a:p>
            <a:pPr algn="ctr"/>
            <a:r>
              <a:rPr lang="en-US" sz="4800" dirty="0"/>
              <a:t>REGULAR/permanent EMPLOYEE </a:t>
            </a:r>
            <a:br>
              <a:rPr lang="en-US" sz="4800" dirty="0"/>
            </a:br>
            <a:r>
              <a:rPr lang="en-US" sz="4800" dirty="0"/>
              <a:t>**mandatory participation**</a:t>
            </a:r>
          </a:p>
        </p:txBody>
      </p:sp>
      <p:graphicFrame>
        <p:nvGraphicFramePr>
          <p:cNvPr id="5" name="Content Placeholder 2">
            <a:extLst>
              <a:ext uri="{FF2B5EF4-FFF2-40B4-BE49-F238E27FC236}">
                <a16:creationId xmlns:a16="http://schemas.microsoft.com/office/drawing/2014/main" id="{3F387A26-8820-49AC-8079-D70F9C0BE353}"/>
              </a:ext>
            </a:extLst>
          </p:cNvPr>
          <p:cNvGraphicFramePr>
            <a:graphicFrameLocks noGrp="1"/>
          </p:cNvGraphicFramePr>
          <p:nvPr>
            <p:ph idx="1"/>
            <p:extLst>
              <p:ext uri="{D42A27DB-BD31-4B8C-83A1-F6EECF244321}">
                <p14:modId xmlns:p14="http://schemas.microsoft.com/office/powerpoint/2010/main" val="3458813215"/>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9A9E8FA-4BA0-44A9-B86B-68EDE197E723}"/>
              </a:ext>
            </a:extLst>
          </p:cNvPr>
          <p:cNvSpPr>
            <a:spLocks noGrp="1"/>
          </p:cNvSpPr>
          <p:nvPr>
            <p:ph type="sldNum" sz="quarter" idx="12"/>
          </p:nvPr>
        </p:nvSpPr>
        <p:spPr>
          <a:xfrm>
            <a:off x="11444471" y="5664929"/>
            <a:ext cx="811019" cy="503578"/>
          </a:xfrm>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3022649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C9B63-ACD8-4548-A2C3-66873C1D059A}"/>
              </a:ext>
            </a:extLst>
          </p:cNvPr>
          <p:cNvSpPr>
            <a:spLocks noGrp="1"/>
          </p:cNvSpPr>
          <p:nvPr>
            <p:ph type="title"/>
          </p:nvPr>
        </p:nvSpPr>
        <p:spPr>
          <a:xfrm>
            <a:off x="1451579" y="687897"/>
            <a:ext cx="9603275" cy="1165857"/>
          </a:xfrm>
        </p:spPr>
        <p:txBody>
          <a:bodyPr>
            <a:normAutofit fontScale="90000"/>
          </a:bodyPr>
          <a:lstStyle/>
          <a:p>
            <a:pPr algn="ctr"/>
            <a:r>
              <a:rPr lang="en-US" sz="4900" dirty="0"/>
              <a:t>Required participation from date of hire</a:t>
            </a:r>
            <a:br>
              <a:rPr lang="en-US" dirty="0"/>
            </a:br>
            <a:r>
              <a:rPr lang="en-US" dirty="0"/>
              <a:t>	</a:t>
            </a:r>
          </a:p>
        </p:txBody>
      </p:sp>
      <p:sp>
        <p:nvSpPr>
          <p:cNvPr id="3" name="Content Placeholder 2">
            <a:extLst>
              <a:ext uri="{FF2B5EF4-FFF2-40B4-BE49-F238E27FC236}">
                <a16:creationId xmlns:a16="http://schemas.microsoft.com/office/drawing/2014/main" id="{BD9D5B84-9E47-481C-AEA9-436F58E3D61C}"/>
              </a:ext>
            </a:extLst>
          </p:cNvPr>
          <p:cNvSpPr>
            <a:spLocks noGrp="1"/>
          </p:cNvSpPr>
          <p:nvPr>
            <p:ph idx="1"/>
          </p:nvPr>
        </p:nvSpPr>
        <p:spPr>
          <a:xfrm>
            <a:off x="1451579" y="2015732"/>
            <a:ext cx="9603275" cy="3990785"/>
          </a:xfrm>
        </p:spPr>
        <p:txBody>
          <a:bodyPr>
            <a:normAutofit/>
          </a:bodyPr>
          <a:lstStyle/>
          <a:p>
            <a:pPr>
              <a:lnSpc>
                <a:spcPct val="150000"/>
              </a:lnSpc>
            </a:pPr>
            <a:r>
              <a:rPr lang="en-US" sz="3600" dirty="0"/>
              <a:t>Hired in a regular full-time or part-time position</a:t>
            </a:r>
          </a:p>
          <a:p>
            <a:pPr>
              <a:lnSpc>
                <a:spcPct val="150000"/>
              </a:lnSpc>
            </a:pPr>
            <a:r>
              <a:rPr lang="en-US" sz="3600" dirty="0"/>
              <a:t>Who works a full-time or part-time schedule</a:t>
            </a:r>
          </a:p>
          <a:p>
            <a:pPr>
              <a:lnSpc>
                <a:spcPct val="150000"/>
              </a:lnSpc>
            </a:pPr>
            <a:r>
              <a:rPr lang="en-US" sz="3600" dirty="0"/>
              <a:t>On an ongoing basis</a:t>
            </a:r>
          </a:p>
          <a:p>
            <a:pPr>
              <a:lnSpc>
                <a:spcPct val="150000"/>
              </a:lnSpc>
            </a:pPr>
            <a:r>
              <a:rPr lang="en-US" sz="3600" dirty="0"/>
              <a:t>For 20 or more hours per week</a:t>
            </a:r>
          </a:p>
        </p:txBody>
      </p:sp>
      <p:sp>
        <p:nvSpPr>
          <p:cNvPr id="4" name="Slide Number Placeholder 3">
            <a:extLst>
              <a:ext uri="{FF2B5EF4-FFF2-40B4-BE49-F238E27FC236}">
                <a16:creationId xmlns:a16="http://schemas.microsoft.com/office/drawing/2014/main" id="{663D982C-D30C-491E-A26E-E63303C79773}"/>
              </a:ext>
            </a:extLst>
          </p:cNvPr>
          <p:cNvSpPr>
            <a:spLocks noGrp="1"/>
          </p:cNvSpPr>
          <p:nvPr>
            <p:ph type="sldNum" sz="quarter" idx="12"/>
          </p:nvPr>
        </p:nvSpPr>
        <p:spPr>
          <a:xfrm>
            <a:off x="11435947" y="5681365"/>
            <a:ext cx="811019" cy="503578"/>
          </a:xfrm>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3880582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D75DF-8ECE-4963-82FC-4964498BBE5B}"/>
              </a:ext>
            </a:extLst>
          </p:cNvPr>
          <p:cNvSpPr>
            <a:spLocks noGrp="1"/>
          </p:cNvSpPr>
          <p:nvPr>
            <p:ph type="title"/>
          </p:nvPr>
        </p:nvSpPr>
        <p:spPr>
          <a:xfrm>
            <a:off x="1451579" y="629175"/>
            <a:ext cx="9603275" cy="1224580"/>
          </a:xfrm>
        </p:spPr>
        <p:txBody>
          <a:bodyPr>
            <a:noAutofit/>
          </a:bodyPr>
          <a:lstStyle/>
          <a:p>
            <a:pPr algn="ctr"/>
            <a:r>
              <a:rPr lang="en-US" sz="4400" dirty="0"/>
              <a:t>Becomes eligible </a:t>
            </a:r>
            <a:br>
              <a:rPr lang="en-US" sz="4400" dirty="0"/>
            </a:br>
            <a:r>
              <a:rPr lang="en-US" sz="4400" dirty="0"/>
              <a:t>then mandatory participation</a:t>
            </a:r>
          </a:p>
        </p:txBody>
      </p:sp>
      <p:sp>
        <p:nvSpPr>
          <p:cNvPr id="3" name="Content Placeholder 2">
            <a:extLst>
              <a:ext uri="{FF2B5EF4-FFF2-40B4-BE49-F238E27FC236}">
                <a16:creationId xmlns:a16="http://schemas.microsoft.com/office/drawing/2014/main" id="{77A1C113-863E-4426-A1A5-39445EAF5B26}"/>
              </a:ext>
            </a:extLst>
          </p:cNvPr>
          <p:cNvSpPr>
            <a:spLocks noGrp="1"/>
          </p:cNvSpPr>
          <p:nvPr>
            <p:ph idx="1"/>
          </p:nvPr>
        </p:nvSpPr>
        <p:spPr>
          <a:xfrm>
            <a:off x="1451579" y="2015732"/>
            <a:ext cx="9603275" cy="4066286"/>
          </a:xfrm>
        </p:spPr>
        <p:txBody>
          <a:bodyPr>
            <a:normAutofit/>
          </a:bodyPr>
          <a:lstStyle/>
          <a:p>
            <a:r>
              <a:rPr lang="en-US" sz="2400" dirty="0"/>
              <a:t>Hired to provide </a:t>
            </a:r>
            <a:r>
              <a:rPr lang="en-US" sz="2400" u="sng" dirty="0"/>
              <a:t>less </a:t>
            </a:r>
            <a:r>
              <a:rPr lang="en-US" sz="2400" dirty="0"/>
              <a:t>than 20 hours per week, but</a:t>
            </a:r>
          </a:p>
          <a:p>
            <a:r>
              <a:rPr lang="en-US" sz="2400" dirty="0"/>
              <a:t>Who ends up providing service for an </a:t>
            </a:r>
            <a:r>
              <a:rPr lang="en-US" sz="2400" u="sng" dirty="0"/>
              <a:t>average </a:t>
            </a:r>
            <a:r>
              <a:rPr lang="en-US" sz="2400" dirty="0"/>
              <a:t>of 20 or more hours per week</a:t>
            </a:r>
          </a:p>
          <a:p>
            <a:r>
              <a:rPr lang="en-US" sz="2400" dirty="0"/>
              <a:t>In </a:t>
            </a:r>
            <a:r>
              <a:rPr lang="en-US" sz="2400" u="sng" dirty="0"/>
              <a:t>any</a:t>
            </a:r>
            <a:r>
              <a:rPr lang="en-US" sz="2400" dirty="0"/>
              <a:t> (does not need to be consecutive) 3 calendar months of a plan year (July 1 to June 30)</a:t>
            </a:r>
          </a:p>
          <a:p>
            <a:r>
              <a:rPr lang="en-US" sz="2400" dirty="0"/>
              <a:t>Once the employee becomes eligible, they are deemed a </a:t>
            </a:r>
            <a:r>
              <a:rPr lang="en-US" sz="2400" u="sng" dirty="0"/>
              <a:t>regular employee</a:t>
            </a:r>
            <a:r>
              <a:rPr lang="en-US" sz="2400" dirty="0"/>
              <a:t> for all future employment with the same employer and must begin making retirement contributions with the next payroll period</a:t>
            </a:r>
          </a:p>
          <a:p>
            <a:endParaRPr lang="en-US" dirty="0"/>
          </a:p>
        </p:txBody>
      </p:sp>
      <p:sp>
        <p:nvSpPr>
          <p:cNvPr id="4" name="Slide Number Placeholder 3">
            <a:extLst>
              <a:ext uri="{FF2B5EF4-FFF2-40B4-BE49-F238E27FC236}">
                <a16:creationId xmlns:a16="http://schemas.microsoft.com/office/drawing/2014/main" id="{C1C6E15A-06A9-4672-91D2-AE503DE4A08A}"/>
              </a:ext>
            </a:extLst>
          </p:cNvPr>
          <p:cNvSpPr>
            <a:spLocks noGrp="1"/>
          </p:cNvSpPr>
          <p:nvPr>
            <p:ph type="sldNum" sz="quarter" idx="12"/>
          </p:nvPr>
        </p:nvSpPr>
        <p:spPr>
          <a:xfrm>
            <a:off x="11444471" y="5681365"/>
            <a:ext cx="811019" cy="503578"/>
          </a:xfrm>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841670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3137484"/>
            <a:ext cx="11887199" cy="3640822"/>
          </a:xfrm>
        </p:spPr>
        <p:txBody>
          <a:bodyPr>
            <a:noAutofit/>
          </a:bodyPr>
          <a:lstStyle/>
          <a:p>
            <a:pPr marL="457200" lvl="0" indent="-457200">
              <a:buFont typeface="+mj-lt"/>
              <a:buAutoNum type="alphaUcPeriod"/>
            </a:pPr>
            <a:r>
              <a:rPr lang="en-US" sz="2100" dirty="0"/>
              <a:t>No, these extra hours are substitute hours, therefore, not it is not eligible compensation for retirement contributions.</a:t>
            </a:r>
          </a:p>
          <a:p>
            <a:pPr marL="457200" lvl="0" indent="-457200">
              <a:buFont typeface="+mj-lt"/>
              <a:buAutoNum type="alphaUcPeriod"/>
            </a:pPr>
            <a:r>
              <a:rPr lang="en-US" sz="2100" dirty="0"/>
              <a:t>No, these extra duty shifts are only logged as days because they are substitute shifts.  They do not need to be tracked or reported.</a:t>
            </a:r>
          </a:p>
          <a:p>
            <a:pPr marL="457200" lvl="0" indent="-457200">
              <a:buFont typeface="+mj-lt"/>
              <a:buAutoNum type="alphaUcPeriod"/>
            </a:pPr>
            <a:r>
              <a:rPr lang="en-US" sz="2100" dirty="0"/>
              <a:t>Yes, these hours are not true substitute hours as B is already a regular employee with this employer and contributing to retirement.  These hours need to be tracked and added together with the hours worked during B regular employment to ensure the correct amount of creditable service is reported.</a:t>
            </a:r>
          </a:p>
          <a:p>
            <a:pPr marL="457200" lvl="0" indent="-457200">
              <a:buFont typeface="+mj-lt"/>
              <a:buAutoNum type="alphaUcPeriod"/>
            </a:pPr>
            <a:r>
              <a:rPr lang="en-US" sz="2100" dirty="0"/>
              <a:t>Oh geez, this question makes me want to retire!</a:t>
            </a:r>
          </a:p>
          <a:p>
            <a:endParaRPr lang="en-US" sz="2400" dirty="0"/>
          </a:p>
        </p:txBody>
      </p:sp>
      <p:sp>
        <p:nvSpPr>
          <p:cNvPr id="4" name="Rectangle 3">
            <a:extLst>
              <a:ext uri="{FF2B5EF4-FFF2-40B4-BE49-F238E27FC236}">
                <a16:creationId xmlns:a16="http://schemas.microsoft.com/office/drawing/2014/main" id="{D143DC32-85A9-4BAE-AFAF-F43AAB037FF7}"/>
              </a:ext>
            </a:extLst>
          </p:cNvPr>
          <p:cNvSpPr/>
          <p:nvPr/>
        </p:nvSpPr>
        <p:spPr>
          <a:xfrm>
            <a:off x="152400" y="0"/>
            <a:ext cx="11801912" cy="3200876"/>
          </a:xfrm>
          <a:prstGeom prst="rect">
            <a:avLst/>
          </a:prstGeom>
        </p:spPr>
        <p:txBody>
          <a:bodyPr wrap="square">
            <a:spAutoFit/>
          </a:bodyPr>
          <a:lstStyle/>
          <a:p>
            <a:r>
              <a:rPr lang="en-US" sz="2200" dirty="0"/>
              <a:t>B is hired as a regular employee to work an average of 20 or more hours a week, but less than 40 hours a week, on an ongoing basis.  B is </a:t>
            </a:r>
            <a:r>
              <a:rPr lang="en-US" sz="2200" u="sng" dirty="0"/>
              <a:t>immediately</a:t>
            </a:r>
            <a:r>
              <a:rPr lang="en-US" sz="2200" dirty="0"/>
              <a:t> enrolled in retirement and starts contributions.  After 3 months of employment, B is asked to pick up occasional shifts for other regular employees who are temporarily absent.</a:t>
            </a:r>
          </a:p>
          <a:p>
            <a:endParaRPr lang="en-US" sz="2200" dirty="0"/>
          </a:p>
          <a:p>
            <a:r>
              <a:rPr lang="en-US" sz="2200" dirty="0"/>
              <a:t>We know it is important to track hours worked for the regular employment so that the correct amount of creditable service is reported.</a:t>
            </a:r>
          </a:p>
          <a:p>
            <a:pPr algn="ctr"/>
            <a:r>
              <a:rPr lang="en-US" sz="2400" b="1" dirty="0"/>
              <a:t>		Does this employer need to track hours for the extra shifts B picks up when other regular employees are temporarily absent?</a:t>
            </a:r>
          </a:p>
        </p:txBody>
      </p:sp>
      <p:cxnSp>
        <p:nvCxnSpPr>
          <p:cNvPr id="6" name="Straight Connector 5">
            <a:extLst>
              <a:ext uri="{FF2B5EF4-FFF2-40B4-BE49-F238E27FC236}">
                <a16:creationId xmlns:a16="http://schemas.microsoft.com/office/drawing/2014/main" id="{030ACCB2-56B4-4EA4-9CAF-489A7E9697F3}"/>
              </a:ext>
            </a:extLst>
          </p:cNvPr>
          <p:cNvCxnSpPr/>
          <p:nvPr/>
        </p:nvCxnSpPr>
        <p:spPr>
          <a:xfrm>
            <a:off x="318782" y="3137484"/>
            <a:ext cx="11543251"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03BE5EB-B32E-4435-9CA4-B439D9E8C57F}"/>
              </a:ext>
            </a:extLst>
          </p:cNvPr>
          <p:cNvSpPr/>
          <p:nvPr/>
        </p:nvSpPr>
        <p:spPr>
          <a:xfrm>
            <a:off x="67112" y="0"/>
            <a:ext cx="12046591" cy="3137483"/>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5046A06A-0DBD-4F79-8377-00869E867621}"/>
              </a:ext>
            </a:extLst>
          </p:cNvPr>
          <p:cNvSpPr>
            <a:spLocks noGrp="1"/>
          </p:cNvSpPr>
          <p:nvPr>
            <p:ph type="sldNum" sz="quarter" idx="12"/>
          </p:nvPr>
        </p:nvSpPr>
        <p:spPr>
          <a:xfrm>
            <a:off x="11380981" y="6354422"/>
            <a:ext cx="811019" cy="503578"/>
          </a:xfrm>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2860960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450613"/>
          </a:xfrm>
        </p:spPr>
        <p:txBody>
          <a:bodyPr>
            <a:normAutofit lnSpcReduction="10000"/>
          </a:bodyPr>
          <a:lstStyle/>
          <a:p>
            <a:pPr marL="0" indent="0">
              <a:buNone/>
            </a:pPr>
            <a:r>
              <a:rPr lang="en-US" sz="3200" dirty="0"/>
              <a:t>C. 	Yes, these hours are </a:t>
            </a:r>
            <a:r>
              <a:rPr lang="en-US" sz="3200" u="sng" dirty="0"/>
              <a:t>not true substitute hours </a:t>
            </a:r>
            <a:r>
              <a:rPr lang="en-US" sz="3200" dirty="0"/>
              <a:t>as B is already 	a regular employee with this employer and contributing to 	retirement.  These hours need to be tracked and </a:t>
            </a:r>
            <a:r>
              <a:rPr lang="en-US" sz="3200" b="1" dirty="0"/>
              <a:t>added 	together</a:t>
            </a:r>
            <a:r>
              <a:rPr lang="en-US" sz="3200" dirty="0"/>
              <a:t> with the hours worked during B regular 	employment to ensure the correct amount of creditable 	service is reported.</a:t>
            </a:r>
          </a:p>
          <a:p>
            <a:pPr marL="0" indent="0">
              <a:buNone/>
            </a:pPr>
            <a:endParaRPr lang="en-US" sz="3200" dirty="0"/>
          </a:p>
          <a:p>
            <a:endParaRPr lang="en-US" dirty="0"/>
          </a:p>
        </p:txBody>
      </p:sp>
      <p:sp>
        <p:nvSpPr>
          <p:cNvPr id="4" name="Slide Number Placeholder 3">
            <a:extLst>
              <a:ext uri="{FF2B5EF4-FFF2-40B4-BE49-F238E27FC236}">
                <a16:creationId xmlns:a16="http://schemas.microsoft.com/office/drawing/2014/main" id="{3381C9EE-521C-4478-8881-9579CD0FADC6}"/>
              </a:ext>
            </a:extLst>
          </p:cNvPr>
          <p:cNvSpPr>
            <a:spLocks noGrp="1"/>
          </p:cNvSpPr>
          <p:nvPr>
            <p:ph type="sldNum" sz="quarter" idx="12"/>
          </p:nvPr>
        </p:nvSpPr>
        <p:spPr>
          <a:xfrm>
            <a:off x="11380981" y="5628323"/>
            <a:ext cx="811019" cy="503578"/>
          </a:xfrm>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371974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F0D548B-0128-4575-A508-C2F47B257829}"/>
              </a:ext>
            </a:extLst>
          </p:cNvPr>
          <p:cNvSpPr>
            <a:spLocks noGrp="1"/>
          </p:cNvSpPr>
          <p:nvPr>
            <p:ph type="title"/>
          </p:nvPr>
        </p:nvSpPr>
        <p:spPr>
          <a:xfrm>
            <a:off x="1451579" y="251930"/>
            <a:ext cx="9603275" cy="1248061"/>
          </a:xfrm>
        </p:spPr>
        <p:txBody>
          <a:bodyPr>
            <a:normAutofit/>
          </a:bodyPr>
          <a:lstStyle/>
          <a:p>
            <a:pPr algn="ctr"/>
            <a:r>
              <a:rPr lang="en-US" sz="5400" dirty="0"/>
              <a:t>NPERS INTERNAL AUDIT</a:t>
            </a:r>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aphicFrame>
        <p:nvGraphicFramePr>
          <p:cNvPr id="5" name="Content Placeholder 2">
            <a:extLst>
              <a:ext uri="{FF2B5EF4-FFF2-40B4-BE49-F238E27FC236}">
                <a16:creationId xmlns:a16="http://schemas.microsoft.com/office/drawing/2014/main" id="{74C07FAC-7885-4F9D-93DC-3D17B85A9914}"/>
              </a:ext>
            </a:extLst>
          </p:cNvPr>
          <p:cNvGraphicFramePr>
            <a:graphicFrameLocks noGrp="1"/>
          </p:cNvGraphicFramePr>
          <p:nvPr>
            <p:ph idx="1"/>
            <p:extLst>
              <p:ext uri="{D42A27DB-BD31-4B8C-83A1-F6EECF244321}">
                <p14:modId xmlns:p14="http://schemas.microsoft.com/office/powerpoint/2010/main" val="3734942788"/>
              </p:ext>
            </p:extLst>
          </p:nvPr>
        </p:nvGraphicFramePr>
        <p:xfrm>
          <a:off x="170576" y="1499992"/>
          <a:ext cx="12021424" cy="52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Action Button: Help 2">
            <a:hlinkClick r:id="" action="ppaction://noaction" highlightClick="1"/>
            <a:extLst>
              <a:ext uri="{FF2B5EF4-FFF2-40B4-BE49-F238E27FC236}">
                <a16:creationId xmlns:a16="http://schemas.microsoft.com/office/drawing/2014/main" id="{727A2A6C-254B-4858-8100-F617BFB1FD5E}"/>
              </a:ext>
            </a:extLst>
          </p:cNvPr>
          <p:cNvSpPr/>
          <p:nvPr/>
        </p:nvSpPr>
        <p:spPr>
          <a:xfrm>
            <a:off x="10336696" y="4244478"/>
            <a:ext cx="1042416" cy="1042416"/>
          </a:xfrm>
          <a:prstGeom prst="actionButtonHelp">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1F916EC-789A-46B6-8763-A114A127D325}"/>
              </a:ext>
            </a:extLst>
          </p:cNvPr>
          <p:cNvSpPr txBox="1"/>
          <p:nvPr/>
        </p:nvSpPr>
        <p:spPr>
          <a:xfrm>
            <a:off x="10237702" y="5470777"/>
            <a:ext cx="1371202" cy="369332"/>
          </a:xfrm>
          <a:prstGeom prst="rect">
            <a:avLst/>
          </a:prstGeom>
          <a:noFill/>
        </p:spPr>
        <p:txBody>
          <a:bodyPr wrap="square" rtlCol="0">
            <a:spAutoFit/>
          </a:bodyPr>
          <a:lstStyle/>
          <a:p>
            <a:pPr algn="ctr"/>
            <a:r>
              <a:rPr lang="en-US" dirty="0"/>
              <a:t>Q &amp; A Box</a:t>
            </a:r>
          </a:p>
        </p:txBody>
      </p:sp>
      <p:sp>
        <p:nvSpPr>
          <p:cNvPr id="6" name="Slide Number Placeholder 5">
            <a:extLst>
              <a:ext uri="{FF2B5EF4-FFF2-40B4-BE49-F238E27FC236}">
                <a16:creationId xmlns:a16="http://schemas.microsoft.com/office/drawing/2014/main" id="{93419DC6-FE95-435C-BF13-A770D9F5D09B}"/>
              </a:ext>
            </a:extLst>
          </p:cNvPr>
          <p:cNvSpPr>
            <a:spLocks noGrp="1"/>
          </p:cNvSpPr>
          <p:nvPr>
            <p:ph type="sldNum" sz="quarter" idx="12"/>
          </p:nvPr>
        </p:nvSpPr>
        <p:spPr>
          <a:xfrm>
            <a:off x="11379112" y="6283116"/>
            <a:ext cx="811019" cy="503578"/>
          </a:xfrm>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2564463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407751"/>
            <a:ext cx="11887199" cy="4450249"/>
          </a:xfrm>
        </p:spPr>
        <p:txBody>
          <a:bodyPr>
            <a:normAutofit fontScale="92500" lnSpcReduction="10000"/>
          </a:bodyPr>
          <a:lstStyle/>
          <a:p>
            <a:pPr marL="457200" lvl="0" indent="-457200">
              <a:buFont typeface="+mj-lt"/>
              <a:buAutoNum type="alphaUcPeriod"/>
            </a:pPr>
            <a:r>
              <a:rPr lang="en-US" sz="2400" dirty="0"/>
              <a:t>No, these are substitute hours and are therefore not to be included as they do not qualify to be eligible for retirement purposes.</a:t>
            </a:r>
          </a:p>
          <a:p>
            <a:pPr marL="457200" lvl="0" indent="-457200">
              <a:buFont typeface="+mj-lt"/>
              <a:buAutoNum type="alphaUcPeriod"/>
            </a:pPr>
            <a:r>
              <a:rPr lang="en-US" sz="2400" dirty="0"/>
              <a:t>Yes, these additional hours are </a:t>
            </a:r>
            <a:r>
              <a:rPr lang="en-US" sz="2400" u="sng" dirty="0"/>
              <a:t>not</a:t>
            </a:r>
            <a:r>
              <a:rPr lang="en-US" sz="2400" dirty="0"/>
              <a:t> true substitute hours as C has a permanent, ongoing position with this employer.  These hours need to be tracked and added together with C’s regularly scheduled hours to ensure C is not working an average of 20 or more hours a week in any 3 calendar months of a plan year, which would require C to be enrolled in the plan and begin contributions with the next payroll period.</a:t>
            </a:r>
          </a:p>
          <a:p>
            <a:pPr marL="457200" lvl="0" indent="-457200">
              <a:buFont typeface="+mj-lt"/>
              <a:buAutoNum type="alphaUcPeriod"/>
            </a:pPr>
            <a:r>
              <a:rPr lang="en-US" sz="2400" dirty="0"/>
              <a:t>I feel like there is a theme happening here.  Picking this answer because I’m just not sure.</a:t>
            </a:r>
          </a:p>
          <a:p>
            <a:pPr marL="457200" lvl="0" indent="-457200">
              <a:buFont typeface="+mj-lt"/>
              <a:buAutoNum type="alphaUcPeriod"/>
            </a:pPr>
            <a:r>
              <a:rPr lang="en-US" sz="2400" dirty="0"/>
              <a:t>No, hours for substitute shifts are not even tracked because we use days and not hours, therefore it would not make any sense to track hours worked for these shifts.</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415022" y="174974"/>
            <a:ext cx="11480799" cy="2308324"/>
          </a:xfrm>
          <a:prstGeom prst="rect">
            <a:avLst/>
          </a:prstGeom>
        </p:spPr>
        <p:txBody>
          <a:bodyPr wrap="square">
            <a:spAutoFit/>
          </a:bodyPr>
          <a:lstStyle/>
          <a:p>
            <a:r>
              <a:rPr lang="en-US" dirty="0"/>
              <a:t>C is hired as a permanent employee to drive a bus 15 hours a week on an ongoing basis.  C starts to fill in for other bus drivers when they are temporarily absent.</a:t>
            </a:r>
          </a:p>
          <a:p>
            <a:endParaRPr lang="en-US" dirty="0"/>
          </a:p>
          <a:p>
            <a:r>
              <a:rPr lang="en-US" dirty="0"/>
              <a:t>Again, we already know we need to track the regular ongoing </a:t>
            </a:r>
            <a:r>
              <a:rPr lang="en-US" u="sng" dirty="0"/>
              <a:t>hours</a:t>
            </a:r>
            <a:r>
              <a:rPr lang="en-US" dirty="0"/>
              <a:t> spent driving a bus (</a:t>
            </a:r>
            <a:r>
              <a:rPr lang="en-US" b="1" u="sng" dirty="0"/>
              <a:t>not bus routes worked</a:t>
            </a:r>
            <a:r>
              <a:rPr lang="en-US" dirty="0"/>
              <a:t>.)  </a:t>
            </a:r>
          </a:p>
          <a:p>
            <a:pPr algn="ctr"/>
            <a:r>
              <a:rPr lang="en-US" b="1" dirty="0"/>
              <a:t>		</a:t>
            </a:r>
            <a:r>
              <a:rPr lang="en-US" sz="2400" b="1" dirty="0"/>
              <a:t>Does this employer need to track hours for C when C picks up the additional shifts when temporarily filling in for regular employees who are temporarily absent?</a:t>
            </a:r>
          </a:p>
        </p:txBody>
      </p:sp>
      <p:cxnSp>
        <p:nvCxnSpPr>
          <p:cNvPr id="6" name="Straight Connector 5">
            <a:extLst>
              <a:ext uri="{FF2B5EF4-FFF2-40B4-BE49-F238E27FC236}">
                <a16:creationId xmlns:a16="http://schemas.microsoft.com/office/drawing/2014/main" id="{68680BC0-83D4-4BE2-837D-5A8AB4089854}"/>
              </a:ext>
            </a:extLst>
          </p:cNvPr>
          <p:cNvCxnSpPr>
            <a:cxnSpLocks/>
          </p:cNvCxnSpPr>
          <p:nvPr/>
        </p:nvCxnSpPr>
        <p:spPr>
          <a:xfrm>
            <a:off x="415022" y="2407751"/>
            <a:ext cx="113882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3F01AF1-1A03-4D8A-A571-1925712AB681}"/>
              </a:ext>
            </a:extLst>
          </p:cNvPr>
          <p:cNvSpPr/>
          <p:nvPr/>
        </p:nvSpPr>
        <p:spPr>
          <a:xfrm>
            <a:off x="152400" y="174974"/>
            <a:ext cx="11887199" cy="223277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7F369180-BECE-48EF-BDDA-BF105A1071FF}"/>
              </a:ext>
            </a:extLst>
          </p:cNvPr>
          <p:cNvSpPr>
            <a:spLocks noGrp="1"/>
          </p:cNvSpPr>
          <p:nvPr>
            <p:ph type="sldNum" sz="quarter" idx="12"/>
          </p:nvPr>
        </p:nvSpPr>
        <p:spPr>
          <a:xfrm>
            <a:off x="11380981" y="6354423"/>
            <a:ext cx="811019" cy="503578"/>
          </a:xfrm>
        </p:spPr>
        <p:txBody>
          <a:bodyPr/>
          <a:lstStyle/>
          <a:p>
            <a:fld id="{6D22F896-40B5-4ADD-8801-0D06FADFA095}" type="slidenum">
              <a:rPr lang="en-US" smtClean="0"/>
              <a:t>20</a:t>
            </a:fld>
            <a:endParaRPr lang="en-US" dirty="0"/>
          </a:p>
        </p:txBody>
      </p:sp>
    </p:spTree>
    <p:extLst>
      <p:ext uri="{BB962C8B-B14F-4D97-AF65-F5344CB8AC3E}">
        <p14:creationId xmlns:p14="http://schemas.microsoft.com/office/powerpoint/2010/main" val="3433317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450613"/>
          </a:xfrm>
        </p:spPr>
        <p:txBody>
          <a:bodyPr>
            <a:normAutofit fontScale="92500" lnSpcReduction="20000"/>
          </a:bodyPr>
          <a:lstStyle/>
          <a:p>
            <a:pPr marL="0" lvl="0" indent="0">
              <a:buNone/>
            </a:pPr>
            <a:r>
              <a:rPr lang="en-US" sz="3200" dirty="0"/>
              <a:t>B. 	Yes, these additional hours are </a:t>
            </a:r>
            <a:r>
              <a:rPr lang="en-US" sz="3200" u="sng" dirty="0"/>
              <a:t>not</a:t>
            </a:r>
            <a:r>
              <a:rPr lang="en-US" sz="3200" dirty="0"/>
              <a:t> true substitute hours as C 	has a </a:t>
            </a:r>
            <a:r>
              <a:rPr lang="en-US" sz="3200" b="1" dirty="0"/>
              <a:t>permanent, ongoing position </a:t>
            </a:r>
            <a:r>
              <a:rPr lang="en-US" sz="3200" dirty="0"/>
              <a:t>with this employer.  These 	hours need to be tracked and </a:t>
            </a:r>
            <a:r>
              <a:rPr lang="en-US" sz="3200" u="sng" dirty="0"/>
              <a:t>added together </a:t>
            </a:r>
            <a:r>
              <a:rPr lang="en-US" sz="3200" dirty="0"/>
              <a:t>with C’s regularly 	scheduled hours to ensure C is not working an average of 20 or 	more hours a week in any 3 calendar months of a plan year, 	which would require C to be enrolled in the plan and begin 	contributions with the next payroll period.</a:t>
            </a:r>
          </a:p>
          <a:p>
            <a:pPr marL="0" indent="0">
              <a:buNone/>
            </a:pPr>
            <a:endParaRPr lang="en-US" sz="3200" dirty="0"/>
          </a:p>
          <a:p>
            <a:endParaRPr lang="en-US" dirty="0"/>
          </a:p>
        </p:txBody>
      </p:sp>
      <p:sp>
        <p:nvSpPr>
          <p:cNvPr id="4" name="Slide Number Placeholder 3">
            <a:extLst>
              <a:ext uri="{FF2B5EF4-FFF2-40B4-BE49-F238E27FC236}">
                <a16:creationId xmlns:a16="http://schemas.microsoft.com/office/drawing/2014/main" id="{0A3B1ED2-8DF0-4A83-8ACC-88F3D2816C9E}"/>
              </a:ext>
            </a:extLst>
          </p:cNvPr>
          <p:cNvSpPr>
            <a:spLocks noGrp="1"/>
          </p:cNvSpPr>
          <p:nvPr>
            <p:ph type="sldNum" sz="quarter" idx="12"/>
          </p:nvPr>
        </p:nvSpPr>
        <p:spPr>
          <a:xfrm>
            <a:off x="11380981" y="5628323"/>
            <a:ext cx="811019" cy="503578"/>
          </a:xfrm>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754395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407751"/>
            <a:ext cx="11887199" cy="4450249"/>
          </a:xfrm>
        </p:spPr>
        <p:txBody>
          <a:bodyPr>
            <a:normAutofit/>
          </a:bodyPr>
          <a:lstStyle/>
          <a:p>
            <a:pPr marL="457200" lvl="0" indent="-457200">
              <a:buFont typeface="+mj-lt"/>
              <a:buAutoNum type="alphaUcPeriod"/>
            </a:pPr>
            <a:r>
              <a:rPr lang="en-US" sz="2400" dirty="0"/>
              <a:t>No, they are already eligible and enrolled in the plan so there is no reason to track and report hours worked.  They work over 1,000 hours anyway and will receive a full year of creditable service.</a:t>
            </a:r>
          </a:p>
          <a:p>
            <a:pPr marL="457200" lvl="0" indent="-457200">
              <a:buFont typeface="+mj-lt"/>
              <a:buAutoNum type="alphaUcPeriod"/>
            </a:pPr>
            <a:r>
              <a:rPr lang="en-US" sz="2400" dirty="0"/>
              <a:t>Yes, although the hours worked will be over 1000 hours a year, it is still important to track hours.  If something happens in the year where D is unable to work the full year, they need to receive the correct amount of service credit for the portion of the year worked.</a:t>
            </a:r>
          </a:p>
          <a:p>
            <a:pPr marL="457200" lvl="0" indent="-457200">
              <a:buFont typeface="+mj-lt"/>
              <a:buAutoNum type="alphaUcPeriod"/>
            </a:pPr>
            <a:r>
              <a:rPr lang="en-US" sz="2400" dirty="0"/>
              <a:t>No, we just track an average number of hours based on the number of days in the contract and number of days worked that month.</a:t>
            </a:r>
          </a:p>
          <a:p>
            <a:pPr marL="457200" lvl="0" indent="-457200">
              <a:buFont typeface="+mj-lt"/>
              <a:buAutoNum type="alphaUcPeriod"/>
            </a:pPr>
            <a:r>
              <a:rPr lang="en-US" sz="2400" dirty="0"/>
              <a:t>This question seems too simple and I feel like it is a trick question.</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415022" y="174974"/>
            <a:ext cx="11480799" cy="2031325"/>
          </a:xfrm>
          <a:prstGeom prst="rect">
            <a:avLst/>
          </a:prstGeom>
        </p:spPr>
        <p:txBody>
          <a:bodyPr wrap="square">
            <a:spAutoFit/>
          </a:bodyPr>
          <a:lstStyle/>
          <a:p>
            <a:r>
              <a:rPr lang="en-US" sz="2400" dirty="0"/>
              <a:t>D is hired as a regular employee working 40 hours a week.  D is immediately enrolled in retirement and starts contributions.  After six months, D begins temporarily filling in for regular employees who are temporarily absent.</a:t>
            </a:r>
          </a:p>
          <a:p>
            <a:pPr algn="ctr"/>
            <a:r>
              <a:rPr lang="en-US" sz="2500" b="1" dirty="0"/>
              <a:t>Part A</a:t>
            </a:r>
          </a:p>
          <a:p>
            <a:pPr lvl="0" algn="ctr"/>
            <a:r>
              <a:rPr lang="en-US" sz="2700" b="1" dirty="0"/>
              <a:t>Does this employer need to track hours for D’s regular employment?</a:t>
            </a:r>
          </a:p>
        </p:txBody>
      </p:sp>
      <p:cxnSp>
        <p:nvCxnSpPr>
          <p:cNvPr id="6" name="Straight Connector 5">
            <a:extLst>
              <a:ext uri="{FF2B5EF4-FFF2-40B4-BE49-F238E27FC236}">
                <a16:creationId xmlns:a16="http://schemas.microsoft.com/office/drawing/2014/main" id="{68680BC0-83D4-4BE2-837D-5A8AB4089854}"/>
              </a:ext>
            </a:extLst>
          </p:cNvPr>
          <p:cNvCxnSpPr>
            <a:cxnSpLocks/>
          </p:cNvCxnSpPr>
          <p:nvPr/>
        </p:nvCxnSpPr>
        <p:spPr>
          <a:xfrm>
            <a:off x="415022" y="2407751"/>
            <a:ext cx="113882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3F01AF1-1A03-4D8A-A571-1925712AB681}"/>
              </a:ext>
            </a:extLst>
          </p:cNvPr>
          <p:cNvSpPr/>
          <p:nvPr/>
        </p:nvSpPr>
        <p:spPr>
          <a:xfrm>
            <a:off x="152400" y="174974"/>
            <a:ext cx="11887199" cy="223277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4EE7E060-C411-4573-B182-EB9FDF4AF524}"/>
              </a:ext>
            </a:extLst>
          </p:cNvPr>
          <p:cNvSpPr>
            <a:spLocks noGrp="1"/>
          </p:cNvSpPr>
          <p:nvPr>
            <p:ph type="sldNum" sz="quarter" idx="12"/>
          </p:nvPr>
        </p:nvSpPr>
        <p:spPr>
          <a:xfrm>
            <a:off x="11380981" y="6354422"/>
            <a:ext cx="811019" cy="503578"/>
          </a:xfrm>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457250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789450"/>
          </a:xfrm>
        </p:spPr>
        <p:txBody>
          <a:bodyPr>
            <a:normAutofit/>
          </a:bodyPr>
          <a:lstStyle/>
          <a:p>
            <a:pPr marL="0" lvl="0" indent="0">
              <a:buNone/>
            </a:pPr>
            <a:r>
              <a:rPr lang="en-US" sz="3200" dirty="0"/>
              <a:t>B. 	Yes, although the hours worked will be over 1,000 hours a 	year, it is still important to track hours.  If something happens 	in the year where D is unable to work the full year, they need 	to receive the correct amount of service credit for the 	portion of the year worked.</a:t>
            </a:r>
          </a:p>
          <a:p>
            <a:pPr marL="0" indent="0">
              <a:buNone/>
            </a:pPr>
            <a:endParaRPr lang="en-US" sz="3200" dirty="0"/>
          </a:p>
          <a:p>
            <a:endParaRPr lang="en-US" dirty="0"/>
          </a:p>
        </p:txBody>
      </p:sp>
      <p:sp>
        <p:nvSpPr>
          <p:cNvPr id="4" name="Slide Number Placeholder 3">
            <a:extLst>
              <a:ext uri="{FF2B5EF4-FFF2-40B4-BE49-F238E27FC236}">
                <a16:creationId xmlns:a16="http://schemas.microsoft.com/office/drawing/2014/main" id="{223794ED-7FF0-4102-9226-83629E32F96E}"/>
              </a:ext>
            </a:extLst>
          </p:cNvPr>
          <p:cNvSpPr>
            <a:spLocks noGrp="1"/>
          </p:cNvSpPr>
          <p:nvPr>
            <p:ph type="sldNum" sz="quarter" idx="12"/>
          </p:nvPr>
        </p:nvSpPr>
        <p:spPr>
          <a:xfrm>
            <a:off x="11380981" y="5647809"/>
            <a:ext cx="811019" cy="503578"/>
          </a:xfrm>
        </p:spPr>
        <p:txBody>
          <a:bodyPr/>
          <a:lstStyle/>
          <a:p>
            <a:fld id="{6D22F896-40B5-4ADD-8801-0D06FADFA095}" type="slidenum">
              <a:rPr lang="en-US" smtClean="0"/>
              <a:t>23</a:t>
            </a:fld>
            <a:endParaRPr lang="en-US" dirty="0"/>
          </a:p>
        </p:txBody>
      </p:sp>
    </p:spTree>
    <p:extLst>
      <p:ext uri="{BB962C8B-B14F-4D97-AF65-F5344CB8AC3E}">
        <p14:creationId xmlns:p14="http://schemas.microsoft.com/office/powerpoint/2010/main" val="531816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701254"/>
            <a:ext cx="11887199" cy="4156745"/>
          </a:xfrm>
        </p:spPr>
        <p:txBody>
          <a:bodyPr>
            <a:normAutofit/>
          </a:bodyPr>
          <a:lstStyle/>
          <a:p>
            <a:pPr marL="457200" lvl="0" indent="-457200">
              <a:buFont typeface="+mj-lt"/>
              <a:buAutoNum type="alphaUcPeriod"/>
            </a:pPr>
            <a:r>
              <a:rPr lang="en-US" sz="2400" dirty="0"/>
              <a:t>This question is giving me a headache.</a:t>
            </a:r>
          </a:p>
          <a:p>
            <a:pPr marL="457200" lvl="0" indent="-457200">
              <a:buFont typeface="+mj-lt"/>
              <a:buAutoNum type="alphaUcPeriod"/>
            </a:pPr>
            <a:r>
              <a:rPr lang="en-US" sz="2400" dirty="0"/>
              <a:t>No, these are substitute hours and are not eligible for compensation under the retirement Plan.</a:t>
            </a:r>
          </a:p>
          <a:p>
            <a:pPr marL="457200" lvl="0" indent="-457200">
              <a:buFont typeface="+mj-lt"/>
              <a:buAutoNum type="alphaUcPeriod"/>
            </a:pPr>
            <a:r>
              <a:rPr lang="en-US" sz="2400" dirty="0"/>
              <a:t>No, because we only need to track days worked and not hours.</a:t>
            </a:r>
          </a:p>
          <a:p>
            <a:pPr marL="457200" lvl="0" indent="-457200">
              <a:buFont typeface="+mj-lt"/>
              <a:buAutoNum type="alphaUcPeriod"/>
            </a:pPr>
            <a:r>
              <a:rPr lang="en-US" sz="2400" dirty="0"/>
              <a:t>Yes, these cannot be considered true substitute hours as D is already a regular employee at this employer and contributing to retirement.  These hours also need to be tracked in case something happens in the year where D is unable to work the full year.  This will ensure D receives the correct amount of service credit for the portion of the year they worked.  </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152400" y="174974"/>
            <a:ext cx="11887199" cy="2416046"/>
          </a:xfrm>
          <a:prstGeom prst="rect">
            <a:avLst/>
          </a:prstGeom>
        </p:spPr>
        <p:txBody>
          <a:bodyPr wrap="square">
            <a:spAutoFit/>
          </a:bodyPr>
          <a:lstStyle/>
          <a:p>
            <a:r>
              <a:rPr lang="en-US" sz="2200" dirty="0"/>
              <a:t>D is hired as a regular employee working 40 hours a week.  D is immediately enrolled in retirement and starts contributions.  After six months, D begins temporarily filling in for regular employees who are temporarily absent.</a:t>
            </a:r>
          </a:p>
          <a:p>
            <a:pPr algn="ctr"/>
            <a:r>
              <a:rPr lang="en-US" sz="2500" b="1" dirty="0"/>
              <a:t>Part B</a:t>
            </a:r>
          </a:p>
          <a:p>
            <a:pPr lvl="0" algn="ctr"/>
            <a:r>
              <a:rPr lang="en-US" sz="2700" b="1" dirty="0"/>
              <a:t>Does this employer need to track hours for D’s hours when D fills in for regular employees who were temporarily absent?</a:t>
            </a:r>
          </a:p>
        </p:txBody>
      </p:sp>
      <p:cxnSp>
        <p:nvCxnSpPr>
          <p:cNvPr id="6" name="Straight Connector 5">
            <a:extLst>
              <a:ext uri="{FF2B5EF4-FFF2-40B4-BE49-F238E27FC236}">
                <a16:creationId xmlns:a16="http://schemas.microsoft.com/office/drawing/2014/main" id="{68680BC0-83D4-4BE2-837D-5A8AB4089854}"/>
              </a:ext>
            </a:extLst>
          </p:cNvPr>
          <p:cNvCxnSpPr>
            <a:cxnSpLocks/>
          </p:cNvCxnSpPr>
          <p:nvPr/>
        </p:nvCxnSpPr>
        <p:spPr>
          <a:xfrm>
            <a:off x="415022" y="2407751"/>
            <a:ext cx="113882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3F01AF1-1A03-4D8A-A571-1925712AB681}"/>
              </a:ext>
            </a:extLst>
          </p:cNvPr>
          <p:cNvSpPr/>
          <p:nvPr/>
        </p:nvSpPr>
        <p:spPr>
          <a:xfrm>
            <a:off x="152400" y="174974"/>
            <a:ext cx="11887199" cy="223277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BC5F98EF-0CCD-4350-B353-578F3B193462}"/>
              </a:ext>
            </a:extLst>
          </p:cNvPr>
          <p:cNvSpPr>
            <a:spLocks noGrp="1"/>
          </p:cNvSpPr>
          <p:nvPr>
            <p:ph type="sldNum" sz="quarter" idx="12"/>
          </p:nvPr>
        </p:nvSpPr>
        <p:spPr>
          <a:xfrm>
            <a:off x="11397800" y="6431237"/>
            <a:ext cx="811019" cy="503578"/>
          </a:xfrm>
        </p:spPr>
        <p:txBody>
          <a:bodyPr/>
          <a:lstStyle/>
          <a:p>
            <a:fld id="{6D22F896-40B5-4ADD-8801-0D06FADFA095}" type="slidenum">
              <a:rPr lang="en-US" smtClean="0"/>
              <a:t>24</a:t>
            </a:fld>
            <a:endParaRPr lang="en-US" dirty="0"/>
          </a:p>
        </p:txBody>
      </p:sp>
    </p:spTree>
    <p:extLst>
      <p:ext uri="{BB962C8B-B14F-4D97-AF65-F5344CB8AC3E}">
        <p14:creationId xmlns:p14="http://schemas.microsoft.com/office/powerpoint/2010/main" val="41852241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789450"/>
          </a:xfrm>
        </p:spPr>
        <p:txBody>
          <a:bodyPr>
            <a:normAutofit fontScale="92500"/>
          </a:bodyPr>
          <a:lstStyle/>
          <a:p>
            <a:pPr marL="0" lvl="0" indent="0">
              <a:buNone/>
            </a:pPr>
            <a:r>
              <a:rPr lang="en-US" sz="3200" dirty="0"/>
              <a:t>D. 	 Yes, these cannot be considered true substitute hours as D 	is already a regular employee at this employer and 	contributing to retirement.  These hours also need to be 	tracked in case something happens in the year where D is unable 	to work the full year.  This will ensure D receives the correct 	amount of service credit for the portion of the year they worked.  </a:t>
            </a:r>
          </a:p>
          <a:p>
            <a:pPr marL="0" indent="0">
              <a:buNone/>
            </a:pPr>
            <a:endParaRPr lang="en-US" sz="3200" dirty="0"/>
          </a:p>
          <a:p>
            <a:endParaRPr lang="en-US" dirty="0"/>
          </a:p>
        </p:txBody>
      </p:sp>
      <p:sp>
        <p:nvSpPr>
          <p:cNvPr id="4" name="Slide Number Placeholder 3">
            <a:extLst>
              <a:ext uri="{FF2B5EF4-FFF2-40B4-BE49-F238E27FC236}">
                <a16:creationId xmlns:a16="http://schemas.microsoft.com/office/drawing/2014/main" id="{FECBB2DF-71D2-453E-B794-D8F749D6CAA6}"/>
              </a:ext>
            </a:extLst>
          </p:cNvPr>
          <p:cNvSpPr>
            <a:spLocks noGrp="1"/>
          </p:cNvSpPr>
          <p:nvPr>
            <p:ph type="sldNum" sz="quarter" idx="12"/>
          </p:nvPr>
        </p:nvSpPr>
        <p:spPr>
          <a:xfrm>
            <a:off x="11380981" y="5647809"/>
            <a:ext cx="811019" cy="503578"/>
          </a:xfrm>
        </p:spPr>
        <p:txBody>
          <a:bodyPr/>
          <a:lstStyle/>
          <a:p>
            <a:fld id="{6D22F896-40B5-4ADD-8801-0D06FADFA095}" type="slidenum">
              <a:rPr lang="en-US" smtClean="0"/>
              <a:t>25</a:t>
            </a:fld>
            <a:endParaRPr lang="en-US" dirty="0"/>
          </a:p>
        </p:txBody>
      </p:sp>
    </p:spTree>
    <p:extLst>
      <p:ext uri="{BB962C8B-B14F-4D97-AF65-F5344CB8AC3E}">
        <p14:creationId xmlns:p14="http://schemas.microsoft.com/office/powerpoint/2010/main" val="677014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CF554C-241C-4F17-B504-417B8C020B99}"/>
              </a:ext>
            </a:extLst>
          </p:cNvPr>
          <p:cNvSpPr>
            <a:spLocks noGrp="1"/>
          </p:cNvSpPr>
          <p:nvPr>
            <p:ph type="title"/>
          </p:nvPr>
        </p:nvSpPr>
        <p:spPr>
          <a:xfrm>
            <a:off x="1451579" y="1007166"/>
            <a:ext cx="9603275" cy="846588"/>
          </a:xfrm>
        </p:spPr>
        <p:txBody>
          <a:bodyPr>
            <a:normAutofit fontScale="90000"/>
          </a:bodyPr>
          <a:lstStyle/>
          <a:p>
            <a:r>
              <a:rPr lang="en-US" sz="6600" dirty="0"/>
              <a:t>TEMPORARY EMPLOYEE</a:t>
            </a:r>
          </a:p>
        </p:txBody>
      </p:sp>
      <p:cxnSp>
        <p:nvCxnSpPr>
          <p:cNvPr id="26" name="Straight Connector 25">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8" name="Rectangle 27">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DA6A5F7D-088C-41C9-AB14-B6CF01B06FDA}"/>
              </a:ext>
            </a:extLst>
          </p:cNvPr>
          <p:cNvGraphicFramePr>
            <a:graphicFrameLocks noGrp="1"/>
          </p:cNvGraphicFramePr>
          <p:nvPr>
            <p:ph idx="1"/>
            <p:extLst>
              <p:ext uri="{D42A27DB-BD31-4B8C-83A1-F6EECF244321}">
                <p14:modId xmlns:p14="http://schemas.microsoft.com/office/powerpoint/2010/main" val="2939768791"/>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EC6EF01A-9D5A-4AAC-8CFA-076E1E81FE41}"/>
              </a:ext>
            </a:extLst>
          </p:cNvPr>
          <p:cNvSpPr>
            <a:spLocks noGrp="1"/>
          </p:cNvSpPr>
          <p:nvPr>
            <p:ph type="sldNum" sz="quarter" idx="12"/>
          </p:nvPr>
        </p:nvSpPr>
        <p:spPr>
          <a:xfrm>
            <a:off x="11380981" y="6354422"/>
            <a:ext cx="811019" cy="503578"/>
          </a:xfrm>
        </p:spPr>
        <p:txBody>
          <a:bodyPr/>
          <a:lstStyle/>
          <a:p>
            <a:fld id="{6D22F896-40B5-4ADD-8801-0D06FADFA095}" type="slidenum">
              <a:rPr lang="en-US" smtClean="0"/>
              <a:t>26</a:t>
            </a:fld>
            <a:endParaRPr lang="en-US" dirty="0"/>
          </a:p>
        </p:txBody>
      </p:sp>
    </p:spTree>
    <p:extLst>
      <p:ext uri="{BB962C8B-B14F-4D97-AF65-F5344CB8AC3E}">
        <p14:creationId xmlns:p14="http://schemas.microsoft.com/office/powerpoint/2010/main" val="830698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483300"/>
            <a:ext cx="11887199" cy="4374700"/>
          </a:xfrm>
        </p:spPr>
        <p:txBody>
          <a:bodyPr>
            <a:normAutofit fontScale="92500" lnSpcReduction="10000"/>
          </a:bodyPr>
          <a:lstStyle/>
          <a:p>
            <a:pPr marL="457200" lvl="0" indent="-457200">
              <a:buFont typeface="+mj-lt"/>
              <a:buAutoNum type="alphaUcPeriod"/>
            </a:pPr>
            <a:r>
              <a:rPr lang="en-US" sz="2400" dirty="0"/>
              <a:t>I’m confused.  Is this question asking if the employee is a substitute and starts picking up extra ongoing shifts, do I need to track hours for the substitute position and/or the extra shifts?  No.  Substitute is not eligible and the other shifts are not eligible because it’s only 6 hours a week.</a:t>
            </a:r>
          </a:p>
          <a:p>
            <a:pPr marL="457200" lvl="0" indent="-457200">
              <a:buFont typeface="+mj-lt"/>
              <a:buAutoNum type="alphaUcPeriod"/>
            </a:pPr>
            <a:r>
              <a:rPr lang="en-US" sz="2400" dirty="0"/>
              <a:t>No, substitutes are not eligible and I only track the days worked.  The other hours are not enough to track.</a:t>
            </a:r>
          </a:p>
          <a:p>
            <a:pPr marL="457200" lvl="0" indent="-457200">
              <a:buFont typeface="+mj-lt"/>
              <a:buAutoNum type="alphaUcPeriod"/>
            </a:pPr>
            <a:r>
              <a:rPr lang="en-US" sz="2400" dirty="0"/>
              <a:t>Yes, as E now has a permanent position cleaning the building for 2 hours a day, E can no longer be just a substitute employee.  </a:t>
            </a:r>
            <a:r>
              <a:rPr lang="en-US" sz="2400" u="sng" dirty="0"/>
              <a:t>All hours for both positions</a:t>
            </a:r>
            <a:r>
              <a:rPr lang="en-US" sz="2400" dirty="0"/>
              <a:t> </a:t>
            </a:r>
            <a:r>
              <a:rPr lang="en-US" sz="2400" i="1" dirty="0"/>
              <a:t>must</a:t>
            </a:r>
            <a:r>
              <a:rPr lang="en-US" sz="2400" dirty="0"/>
              <a:t> be tracked to ensure timely and proper enrollment in retirement if B works an average of 20 or more hours a week in any 3 calendar months of the plan year (July 1 to June 30).</a:t>
            </a:r>
          </a:p>
          <a:p>
            <a:pPr marL="457200" lvl="0" indent="-457200">
              <a:buFont typeface="+mj-lt"/>
              <a:buAutoNum type="alphaUcPeriod"/>
            </a:pPr>
            <a:r>
              <a:rPr lang="en-US" sz="2400" dirty="0"/>
              <a:t>No, the employee is a substitute first which makes all hours ineligible for retirement purposes.</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152400" y="174974"/>
            <a:ext cx="11887199" cy="2123658"/>
          </a:xfrm>
          <a:prstGeom prst="rect">
            <a:avLst/>
          </a:prstGeom>
        </p:spPr>
        <p:txBody>
          <a:bodyPr wrap="square">
            <a:spAutoFit/>
          </a:bodyPr>
          <a:lstStyle/>
          <a:p>
            <a:r>
              <a:rPr lang="en-US" sz="2400" dirty="0"/>
              <a:t>E is hired by a school district as a substitute to temporarily fill in for regular employees when they are absent.  After 4 months, E also picks up hours cleaning the building for 2 hours a day, three days a week, on an ongoing basis.  E is </a:t>
            </a:r>
            <a:r>
              <a:rPr lang="en-US" sz="2400" u="sng" dirty="0"/>
              <a:t>no longer</a:t>
            </a:r>
            <a:r>
              <a:rPr lang="en-US" sz="2400" dirty="0"/>
              <a:t> a substitute once E starts working on an ongoing basis cleaning the building.</a:t>
            </a:r>
          </a:p>
          <a:p>
            <a:pPr algn="ctr"/>
            <a:r>
              <a:rPr lang="en-US" sz="3600" b="1" dirty="0"/>
              <a:t>Does this employer need to track hours for E?</a:t>
            </a:r>
          </a:p>
        </p:txBody>
      </p:sp>
      <p:cxnSp>
        <p:nvCxnSpPr>
          <p:cNvPr id="6" name="Straight Connector 5">
            <a:extLst>
              <a:ext uri="{FF2B5EF4-FFF2-40B4-BE49-F238E27FC236}">
                <a16:creationId xmlns:a16="http://schemas.microsoft.com/office/drawing/2014/main" id="{68680BC0-83D4-4BE2-837D-5A8AB4089854}"/>
              </a:ext>
            </a:extLst>
          </p:cNvPr>
          <p:cNvCxnSpPr>
            <a:cxnSpLocks/>
          </p:cNvCxnSpPr>
          <p:nvPr/>
        </p:nvCxnSpPr>
        <p:spPr>
          <a:xfrm>
            <a:off x="415022" y="2407751"/>
            <a:ext cx="113882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3F01AF1-1A03-4D8A-A571-1925712AB681}"/>
              </a:ext>
            </a:extLst>
          </p:cNvPr>
          <p:cNvSpPr/>
          <p:nvPr/>
        </p:nvSpPr>
        <p:spPr>
          <a:xfrm>
            <a:off x="152400" y="174974"/>
            <a:ext cx="11887199" cy="223277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C4518F35-654D-4996-B8DB-B86925F70AB6}"/>
              </a:ext>
            </a:extLst>
          </p:cNvPr>
          <p:cNvSpPr>
            <a:spLocks noGrp="1"/>
          </p:cNvSpPr>
          <p:nvPr>
            <p:ph type="sldNum" sz="quarter" idx="12"/>
          </p:nvPr>
        </p:nvSpPr>
        <p:spPr>
          <a:xfrm>
            <a:off x="11397800" y="6354422"/>
            <a:ext cx="811019" cy="503578"/>
          </a:xfrm>
        </p:spPr>
        <p:txBody>
          <a:bodyPr/>
          <a:lstStyle/>
          <a:p>
            <a:fld id="{6D22F896-40B5-4ADD-8801-0D06FADFA095}" type="slidenum">
              <a:rPr lang="en-US" smtClean="0"/>
              <a:t>27</a:t>
            </a:fld>
            <a:endParaRPr lang="en-US" dirty="0"/>
          </a:p>
        </p:txBody>
      </p:sp>
    </p:spTree>
    <p:extLst>
      <p:ext uri="{BB962C8B-B14F-4D97-AF65-F5344CB8AC3E}">
        <p14:creationId xmlns:p14="http://schemas.microsoft.com/office/powerpoint/2010/main" val="833992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81818-D160-4645-A940-48EFBAD5DB9B}"/>
              </a:ext>
            </a:extLst>
          </p:cNvPr>
          <p:cNvSpPr>
            <a:spLocks noGrp="1"/>
          </p:cNvSpPr>
          <p:nvPr>
            <p:ph type="title"/>
          </p:nvPr>
        </p:nvSpPr>
        <p:spPr/>
        <p:txBody>
          <a:bodyPr>
            <a:normAutofit/>
          </a:bodyPr>
          <a:lstStyle/>
          <a:p>
            <a:pPr algn="ctr"/>
            <a:r>
              <a:rPr lang="en-US" sz="6000" dirty="0"/>
              <a:t>Correct answer:</a:t>
            </a:r>
          </a:p>
        </p:txBody>
      </p:sp>
      <p:sp>
        <p:nvSpPr>
          <p:cNvPr id="3" name="Content Placeholder 2">
            <a:extLst>
              <a:ext uri="{FF2B5EF4-FFF2-40B4-BE49-F238E27FC236}">
                <a16:creationId xmlns:a16="http://schemas.microsoft.com/office/drawing/2014/main" id="{05E62A4B-BEFF-4FAD-89AF-D9D933CCA179}"/>
              </a:ext>
            </a:extLst>
          </p:cNvPr>
          <p:cNvSpPr>
            <a:spLocks noGrp="1"/>
          </p:cNvSpPr>
          <p:nvPr>
            <p:ph idx="1"/>
          </p:nvPr>
        </p:nvSpPr>
        <p:spPr>
          <a:xfrm>
            <a:off x="520117" y="2015732"/>
            <a:ext cx="11199303" cy="3789450"/>
          </a:xfrm>
        </p:spPr>
        <p:txBody>
          <a:bodyPr>
            <a:normAutofit/>
          </a:bodyPr>
          <a:lstStyle/>
          <a:p>
            <a:pPr marL="0" indent="0">
              <a:buNone/>
            </a:pPr>
            <a:r>
              <a:rPr lang="en-US" sz="3200" dirty="0"/>
              <a:t>C. 	Yes, as E now has a permanent position cleaning the building 	for 2 hours a day, E can no longer be just a substitute 	employee.  </a:t>
            </a:r>
            <a:r>
              <a:rPr lang="en-US" sz="3200" u="sng" dirty="0"/>
              <a:t>All hours for both positions</a:t>
            </a:r>
            <a:r>
              <a:rPr lang="en-US" sz="3200" dirty="0"/>
              <a:t> </a:t>
            </a:r>
            <a:r>
              <a:rPr lang="en-US" sz="3200" i="1" dirty="0"/>
              <a:t>must</a:t>
            </a:r>
            <a:r>
              <a:rPr lang="en-US" sz="3200" dirty="0"/>
              <a:t> be tracked to 	ensure timely and proper enrollment in retirement if B 	works an average of 20 or more hours a week in any 3 	calendar months of the plan year (July 1 to June 30).</a:t>
            </a:r>
          </a:p>
          <a:p>
            <a:pPr marL="0" lvl="0" indent="0">
              <a:buNone/>
            </a:pPr>
            <a:endParaRPr lang="en-US" sz="3200" dirty="0"/>
          </a:p>
          <a:p>
            <a:pPr marL="0" indent="0">
              <a:buNone/>
            </a:pPr>
            <a:endParaRPr lang="en-US" sz="3200" dirty="0"/>
          </a:p>
          <a:p>
            <a:endParaRPr lang="en-US" dirty="0"/>
          </a:p>
        </p:txBody>
      </p:sp>
      <p:sp>
        <p:nvSpPr>
          <p:cNvPr id="4" name="Slide Number Placeholder 3">
            <a:extLst>
              <a:ext uri="{FF2B5EF4-FFF2-40B4-BE49-F238E27FC236}">
                <a16:creationId xmlns:a16="http://schemas.microsoft.com/office/drawing/2014/main" id="{65641E79-E984-4355-885F-74F7DA195FD6}"/>
              </a:ext>
            </a:extLst>
          </p:cNvPr>
          <p:cNvSpPr>
            <a:spLocks noGrp="1"/>
          </p:cNvSpPr>
          <p:nvPr>
            <p:ph type="sldNum" sz="quarter" idx="12"/>
          </p:nvPr>
        </p:nvSpPr>
        <p:spPr>
          <a:xfrm>
            <a:off x="11380981" y="5715371"/>
            <a:ext cx="811019" cy="503578"/>
          </a:xfrm>
        </p:spPr>
        <p:txBody>
          <a:bodyPr/>
          <a:lstStyle/>
          <a:p>
            <a:fld id="{6D22F896-40B5-4ADD-8801-0D06FADFA095}" type="slidenum">
              <a:rPr lang="en-US" smtClean="0"/>
              <a:t>28</a:t>
            </a:fld>
            <a:endParaRPr lang="en-US" dirty="0"/>
          </a:p>
        </p:txBody>
      </p:sp>
    </p:spTree>
    <p:extLst>
      <p:ext uri="{BB962C8B-B14F-4D97-AF65-F5344CB8AC3E}">
        <p14:creationId xmlns:p14="http://schemas.microsoft.com/office/powerpoint/2010/main" val="3390271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216D9FD-860F-4F5C-8D9B-CE7002071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015D29-6BD6-44C7-BB44-4E82538070E6}"/>
              </a:ext>
            </a:extLst>
          </p:cNvPr>
          <p:cNvSpPr>
            <a:spLocks noGrp="1"/>
          </p:cNvSpPr>
          <p:nvPr>
            <p:ph type="title"/>
          </p:nvPr>
        </p:nvSpPr>
        <p:spPr>
          <a:xfrm>
            <a:off x="882651" y="977028"/>
            <a:ext cx="3333410" cy="5237503"/>
          </a:xfrm>
        </p:spPr>
        <p:txBody>
          <a:bodyPr anchor="ctr">
            <a:normAutofit/>
          </a:bodyPr>
          <a:lstStyle/>
          <a:p>
            <a:pPr algn="ctr">
              <a:lnSpc>
                <a:spcPct val="150000"/>
              </a:lnSpc>
            </a:pPr>
            <a:r>
              <a:rPr lang="en-US" sz="4400" dirty="0"/>
              <a:t>THEME OF ANALYZING HOURS</a:t>
            </a:r>
          </a:p>
        </p:txBody>
      </p:sp>
      <p:sp>
        <p:nvSpPr>
          <p:cNvPr id="10" name="Rectangle 9">
            <a:extLst>
              <a:ext uri="{FF2B5EF4-FFF2-40B4-BE49-F238E27FC236}">
                <a16:creationId xmlns:a16="http://schemas.microsoft.com/office/drawing/2014/main" id="{8D074069-7026-466C-B495-20FB9578CF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3993" y="0"/>
            <a:ext cx="7538007" cy="6858000"/>
          </a:xfrm>
          <a:prstGeom prst="rect">
            <a:avLst/>
          </a:prstGeom>
          <a:solidFill>
            <a:schemeClr val="tx2"/>
          </a:solidFill>
          <a:ln w="6350">
            <a:noFill/>
          </a:ln>
          <a:effectLst/>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1685D80-4D5A-471F-9215-651424F475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3787" y="0"/>
            <a:ext cx="164592" cy="6858000"/>
          </a:xfrm>
          <a:prstGeom prst="rect">
            <a:avLst/>
          </a:prstGeom>
          <a:solidFill>
            <a:schemeClr val="accent2"/>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2C6730-5BED-4FF9-99A7-21437EA87414}"/>
              </a:ext>
            </a:extLst>
          </p:cNvPr>
          <p:cNvSpPr>
            <a:spLocks noGrp="1"/>
          </p:cNvSpPr>
          <p:nvPr>
            <p:ph idx="1"/>
          </p:nvPr>
        </p:nvSpPr>
        <p:spPr>
          <a:xfrm>
            <a:off x="5791954" y="977029"/>
            <a:ext cx="5428789" cy="5237503"/>
          </a:xfrm>
        </p:spPr>
        <p:txBody>
          <a:bodyPr anchor="ctr">
            <a:normAutofit fontScale="92500"/>
          </a:bodyPr>
          <a:lstStyle/>
          <a:p>
            <a:r>
              <a:rPr lang="en-US" sz="4000" i="1" dirty="0">
                <a:solidFill>
                  <a:schemeClr val="bg1"/>
                </a:solidFill>
              </a:rPr>
              <a:t>Regardless of category, all employees must have their hours tracked </a:t>
            </a:r>
            <a:r>
              <a:rPr lang="en-US" sz="4000" i="1" u="sng" dirty="0">
                <a:solidFill>
                  <a:schemeClr val="bg1"/>
                </a:solidFill>
              </a:rPr>
              <a:t>every time</a:t>
            </a:r>
            <a:r>
              <a:rPr lang="en-US" sz="4000" i="1" dirty="0">
                <a:solidFill>
                  <a:schemeClr val="bg1"/>
                </a:solidFill>
              </a:rPr>
              <a:t> they render service, </a:t>
            </a:r>
            <a:r>
              <a:rPr lang="en-US" sz="4000" i="1" u="sng" dirty="0">
                <a:solidFill>
                  <a:schemeClr val="bg1"/>
                </a:solidFill>
              </a:rPr>
              <a:t>at the time</a:t>
            </a:r>
            <a:r>
              <a:rPr lang="en-US" sz="4000" i="1" dirty="0">
                <a:solidFill>
                  <a:schemeClr val="bg1"/>
                </a:solidFill>
              </a:rPr>
              <a:t> they render service, to ensure they receive the correct retirement benefit</a:t>
            </a:r>
            <a:r>
              <a:rPr lang="en-US" sz="4000" b="1" i="1" dirty="0">
                <a:solidFill>
                  <a:schemeClr val="bg1"/>
                </a:solidFill>
              </a:rPr>
              <a:t>!</a:t>
            </a:r>
            <a:endParaRPr lang="en-US" sz="4000" dirty="0">
              <a:solidFill>
                <a:schemeClr val="bg1"/>
              </a:solidFill>
            </a:endParaRPr>
          </a:p>
          <a:p>
            <a:endParaRPr lang="en-US" dirty="0">
              <a:solidFill>
                <a:schemeClr val="bg1"/>
              </a:solidFill>
            </a:endParaRPr>
          </a:p>
        </p:txBody>
      </p:sp>
      <p:sp>
        <p:nvSpPr>
          <p:cNvPr id="4" name="Slide Number Placeholder 3">
            <a:extLst>
              <a:ext uri="{FF2B5EF4-FFF2-40B4-BE49-F238E27FC236}">
                <a16:creationId xmlns:a16="http://schemas.microsoft.com/office/drawing/2014/main" id="{C5E8962B-CBE9-4CE0-81AC-BF1539A46387}"/>
              </a:ext>
            </a:extLst>
          </p:cNvPr>
          <p:cNvSpPr>
            <a:spLocks noGrp="1"/>
          </p:cNvSpPr>
          <p:nvPr>
            <p:ph type="sldNum" sz="quarter" idx="12"/>
          </p:nvPr>
        </p:nvSpPr>
        <p:spPr>
          <a:xfrm>
            <a:off x="11378812" y="6354422"/>
            <a:ext cx="811019" cy="503578"/>
          </a:xfrm>
        </p:spPr>
        <p:txBody>
          <a:bodyPr/>
          <a:lstStyle/>
          <a:p>
            <a:fld id="{6D22F896-40B5-4ADD-8801-0D06FADFA095}" type="slidenum">
              <a:rPr lang="en-US" smtClean="0"/>
              <a:t>29</a:t>
            </a:fld>
            <a:endParaRPr lang="en-US" dirty="0"/>
          </a:p>
        </p:txBody>
      </p:sp>
    </p:spTree>
    <p:extLst>
      <p:ext uri="{BB962C8B-B14F-4D97-AF65-F5344CB8AC3E}">
        <p14:creationId xmlns:p14="http://schemas.microsoft.com/office/powerpoint/2010/main" val="1035357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CE5F55-5FE6-4115-8623-145F5E9BFC4D}"/>
              </a:ext>
            </a:extLst>
          </p:cNvPr>
          <p:cNvSpPr>
            <a:spLocks noGrp="1"/>
          </p:cNvSpPr>
          <p:nvPr>
            <p:ph type="title"/>
          </p:nvPr>
        </p:nvSpPr>
        <p:spPr>
          <a:xfrm>
            <a:off x="849683" y="1240076"/>
            <a:ext cx="2727813" cy="4584527"/>
          </a:xfrm>
        </p:spPr>
        <p:txBody>
          <a:bodyPr>
            <a:normAutofit/>
          </a:bodyPr>
          <a:lstStyle/>
          <a:p>
            <a:pPr algn="ctr">
              <a:lnSpc>
                <a:spcPct val="250000"/>
              </a:lnSpc>
            </a:pPr>
            <a:r>
              <a:rPr lang="en-US" b="1" dirty="0">
                <a:solidFill>
                  <a:srgbClr val="FFFFFF"/>
                </a:solidFill>
              </a:rPr>
              <a:t>INTERNAL</a:t>
            </a:r>
            <a:br>
              <a:rPr lang="en-US" b="1" dirty="0">
                <a:solidFill>
                  <a:srgbClr val="FFFFFF"/>
                </a:solidFill>
              </a:rPr>
            </a:br>
            <a:r>
              <a:rPr lang="en-US" b="1" dirty="0">
                <a:solidFill>
                  <a:srgbClr val="FFFFFF"/>
                </a:solidFill>
              </a:rPr>
              <a:t>AUDIT </a:t>
            </a:r>
            <a:br>
              <a:rPr lang="en-US" b="1" dirty="0">
                <a:solidFill>
                  <a:srgbClr val="FFFFFF"/>
                </a:solidFill>
              </a:rPr>
            </a:br>
            <a:r>
              <a:rPr lang="en-US" b="1" dirty="0">
                <a:solidFill>
                  <a:srgbClr val="FFFFFF"/>
                </a:solidFill>
              </a:rPr>
              <a:t>TEAM</a:t>
            </a:r>
          </a:p>
        </p:txBody>
      </p:sp>
      <p:sp>
        <p:nvSpPr>
          <p:cNvPr id="3" name="Content Placeholder 2">
            <a:extLst>
              <a:ext uri="{FF2B5EF4-FFF2-40B4-BE49-F238E27FC236}">
                <a16:creationId xmlns:a16="http://schemas.microsoft.com/office/drawing/2014/main" id="{D30B6FB7-C2EF-40DB-A35A-B680D8822431}"/>
              </a:ext>
            </a:extLst>
          </p:cNvPr>
          <p:cNvSpPr>
            <a:spLocks noGrp="1"/>
          </p:cNvSpPr>
          <p:nvPr>
            <p:ph idx="1"/>
          </p:nvPr>
        </p:nvSpPr>
        <p:spPr>
          <a:xfrm>
            <a:off x="4705594" y="1240077"/>
            <a:ext cx="6034827" cy="4916465"/>
          </a:xfrm>
        </p:spPr>
        <p:txBody>
          <a:bodyPr anchor="t">
            <a:normAutofit/>
          </a:bodyPr>
          <a:lstStyle/>
          <a:p>
            <a:r>
              <a:rPr lang="en-US" u="sng" dirty="0"/>
              <a:t>TIM BAKER</a:t>
            </a:r>
            <a:r>
              <a:rPr lang="en-US" dirty="0"/>
              <a:t>  Internal Auditor Manager</a:t>
            </a:r>
          </a:p>
          <a:p>
            <a:pPr lvl="1"/>
            <a:r>
              <a:rPr lang="en-US" dirty="0"/>
              <a:t>402-471-2056</a:t>
            </a:r>
          </a:p>
          <a:p>
            <a:pPr lvl="1"/>
            <a:r>
              <a:rPr lang="en-US" dirty="0">
                <a:hlinkClick r:id="rId2"/>
              </a:rPr>
              <a:t>tim.baker@nebraska.gov</a:t>
            </a:r>
            <a:endParaRPr lang="en-US" dirty="0"/>
          </a:p>
          <a:p>
            <a:endParaRPr lang="en-US" dirty="0"/>
          </a:p>
          <a:p>
            <a:r>
              <a:rPr lang="en-US" u="sng" dirty="0"/>
              <a:t>JONATHAN NEWCOMB</a:t>
            </a:r>
            <a:r>
              <a:rPr lang="en-US" dirty="0"/>
              <a:t>  Internal Auditor</a:t>
            </a:r>
            <a:endParaRPr lang="en-US" u="sng" dirty="0"/>
          </a:p>
          <a:p>
            <a:pPr lvl="1"/>
            <a:r>
              <a:rPr lang="en-US" dirty="0"/>
              <a:t>402-471-7075</a:t>
            </a:r>
          </a:p>
          <a:p>
            <a:pPr lvl="1"/>
            <a:r>
              <a:rPr lang="en-US" dirty="0">
                <a:hlinkClick r:id="rId3"/>
              </a:rPr>
              <a:t>jonathan.newcomb@nebraska.gov</a:t>
            </a:r>
            <a:endParaRPr lang="en-US" dirty="0"/>
          </a:p>
          <a:p>
            <a:pPr marL="457200" lvl="1" indent="0">
              <a:buNone/>
            </a:pPr>
            <a:endParaRPr lang="en-US" dirty="0"/>
          </a:p>
          <a:p>
            <a:r>
              <a:rPr lang="en-US" u="sng" dirty="0"/>
              <a:t>VANESSA HOHLEN</a:t>
            </a:r>
            <a:r>
              <a:rPr lang="en-US" dirty="0"/>
              <a:t>  Internal Auditor</a:t>
            </a:r>
            <a:endParaRPr lang="en-US" u="sng" dirty="0"/>
          </a:p>
          <a:p>
            <a:pPr lvl="1"/>
            <a:r>
              <a:rPr lang="en-US" dirty="0"/>
              <a:t>402-471-8763</a:t>
            </a:r>
          </a:p>
          <a:p>
            <a:pPr lvl="1"/>
            <a:r>
              <a:rPr lang="en-US" dirty="0">
                <a:hlinkClick r:id="rId2"/>
              </a:rPr>
              <a:t>vanessa.hohlen@nebraska.gov</a:t>
            </a:r>
            <a:endParaRPr lang="en-US" dirty="0"/>
          </a:p>
        </p:txBody>
      </p:sp>
      <p:sp>
        <p:nvSpPr>
          <p:cNvPr id="4" name="Slide Number Placeholder 3">
            <a:extLst>
              <a:ext uri="{FF2B5EF4-FFF2-40B4-BE49-F238E27FC236}">
                <a16:creationId xmlns:a16="http://schemas.microsoft.com/office/drawing/2014/main" id="{1700C1D9-1E15-4E9D-840B-0B91DA159909}"/>
              </a:ext>
            </a:extLst>
          </p:cNvPr>
          <p:cNvSpPr>
            <a:spLocks noGrp="1"/>
          </p:cNvSpPr>
          <p:nvPr>
            <p:ph type="sldNum" sz="quarter" idx="12"/>
          </p:nvPr>
        </p:nvSpPr>
        <p:spPr>
          <a:xfrm>
            <a:off x="11380678" y="6354422"/>
            <a:ext cx="811019" cy="503578"/>
          </a:xfrm>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38842220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D584B-72BB-4D4C-B358-DD7B2E3669FC}"/>
              </a:ext>
            </a:extLst>
          </p:cNvPr>
          <p:cNvSpPr>
            <a:spLocks noGrp="1"/>
          </p:cNvSpPr>
          <p:nvPr>
            <p:ph type="title"/>
          </p:nvPr>
        </p:nvSpPr>
        <p:spPr>
          <a:xfrm>
            <a:off x="1451579" y="914399"/>
            <a:ext cx="9603275" cy="939355"/>
          </a:xfrm>
        </p:spPr>
        <p:txBody>
          <a:bodyPr>
            <a:normAutofit/>
          </a:bodyPr>
          <a:lstStyle/>
          <a:p>
            <a:r>
              <a:rPr lang="en-US" sz="4800" dirty="0"/>
              <a:t>Let’s do some math together!</a:t>
            </a:r>
          </a:p>
        </p:txBody>
      </p:sp>
      <p:sp>
        <p:nvSpPr>
          <p:cNvPr id="3" name="Content Placeholder 2">
            <a:extLst>
              <a:ext uri="{FF2B5EF4-FFF2-40B4-BE49-F238E27FC236}">
                <a16:creationId xmlns:a16="http://schemas.microsoft.com/office/drawing/2014/main" id="{AED4A87F-CC0E-4E0B-91FD-236F79739009}"/>
              </a:ext>
            </a:extLst>
          </p:cNvPr>
          <p:cNvSpPr>
            <a:spLocks noGrp="1"/>
          </p:cNvSpPr>
          <p:nvPr>
            <p:ph idx="1"/>
          </p:nvPr>
        </p:nvSpPr>
        <p:spPr>
          <a:xfrm>
            <a:off x="1451579" y="2015734"/>
            <a:ext cx="4162555" cy="3450613"/>
          </a:xfrm>
        </p:spPr>
        <p:txBody>
          <a:bodyPr>
            <a:normAutofit/>
          </a:bodyPr>
          <a:lstStyle/>
          <a:p>
            <a:pPr marL="0" indent="0">
              <a:buNone/>
            </a:pPr>
            <a:endParaRPr lang="en-US" sz="3200" dirty="0"/>
          </a:p>
          <a:p>
            <a:pPr marL="0" indent="0" algn="ctr">
              <a:buNone/>
            </a:pPr>
            <a:r>
              <a:rPr lang="en-US" sz="3200" dirty="0"/>
              <a:t>Get ready for polling question #6</a:t>
            </a:r>
          </a:p>
        </p:txBody>
      </p:sp>
      <p:pic>
        <p:nvPicPr>
          <p:cNvPr id="7" name="Graphic 6" descr="Calculator">
            <a:extLst>
              <a:ext uri="{FF2B5EF4-FFF2-40B4-BE49-F238E27FC236}">
                <a16:creationId xmlns:a16="http://schemas.microsoft.com/office/drawing/2014/main" id="{6C8B573E-9082-436C-B569-25A263EBB5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49326" y="2015734"/>
            <a:ext cx="3450613" cy="3450613"/>
          </a:xfrm>
          <a:prstGeom prst="rect">
            <a:avLst/>
          </a:prstGeom>
        </p:spPr>
      </p:pic>
      <p:sp>
        <p:nvSpPr>
          <p:cNvPr id="4" name="Slide Number Placeholder 3">
            <a:extLst>
              <a:ext uri="{FF2B5EF4-FFF2-40B4-BE49-F238E27FC236}">
                <a16:creationId xmlns:a16="http://schemas.microsoft.com/office/drawing/2014/main" id="{5D440E85-C97A-4F80-9230-8B7CD387793E}"/>
              </a:ext>
            </a:extLst>
          </p:cNvPr>
          <p:cNvSpPr>
            <a:spLocks noGrp="1"/>
          </p:cNvSpPr>
          <p:nvPr>
            <p:ph type="sldNum" sz="quarter" idx="12"/>
          </p:nvPr>
        </p:nvSpPr>
        <p:spPr>
          <a:xfrm>
            <a:off x="11380981" y="5672976"/>
            <a:ext cx="811019" cy="503578"/>
          </a:xfrm>
        </p:spPr>
        <p:txBody>
          <a:bodyPr/>
          <a:lstStyle/>
          <a:p>
            <a:fld id="{6D22F896-40B5-4ADD-8801-0D06FADFA095}" type="slidenum">
              <a:rPr lang="en-US" smtClean="0"/>
              <a:t>30</a:t>
            </a:fld>
            <a:endParaRPr lang="en-US" dirty="0"/>
          </a:p>
        </p:txBody>
      </p:sp>
    </p:spTree>
    <p:extLst>
      <p:ext uri="{BB962C8B-B14F-4D97-AF65-F5344CB8AC3E}">
        <p14:creationId xmlns:p14="http://schemas.microsoft.com/office/powerpoint/2010/main" val="20867815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9F2A-49C3-4373-892C-EA985302DE3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CA9DA039-9D11-488D-BB2E-CF545210AF25}"/>
              </a:ext>
            </a:extLst>
          </p:cNvPr>
          <p:cNvSpPr>
            <a:spLocks noGrp="1"/>
          </p:cNvSpPr>
          <p:nvPr>
            <p:ph idx="1"/>
          </p:nvPr>
        </p:nvSpPr>
        <p:spPr>
          <a:xfrm>
            <a:off x="152400" y="2483300"/>
            <a:ext cx="11887199" cy="4374700"/>
          </a:xfrm>
        </p:spPr>
        <p:txBody>
          <a:bodyPr>
            <a:normAutofit fontScale="85000" lnSpcReduction="10000"/>
          </a:bodyPr>
          <a:lstStyle/>
          <a:p>
            <a:pPr marL="457200" lvl="0" indent="-457200">
              <a:buFont typeface="+mj-lt"/>
              <a:buAutoNum type="alphaUcPeriod"/>
            </a:pPr>
            <a:r>
              <a:rPr lang="en-US" sz="2800" dirty="0"/>
              <a:t>Each work week has to be 20 or more hours for me to consider it an eligible month.</a:t>
            </a:r>
          </a:p>
          <a:p>
            <a:pPr marL="457200" lvl="0" indent="-457200">
              <a:buFont typeface="+mj-lt"/>
              <a:buAutoNum type="alphaUcPeriod"/>
            </a:pPr>
            <a:r>
              <a:rPr lang="en-US" sz="2800" dirty="0"/>
              <a:t>I take the total number of hours worked in the month, divide that by the actual number of days in the month, and multiply that by 7 to get the average number of hours worked in the month.</a:t>
            </a:r>
          </a:p>
          <a:p>
            <a:pPr marL="457200" lvl="0" indent="-457200">
              <a:buFont typeface="+mj-lt"/>
              <a:buAutoNum type="alphaUcPeriod"/>
            </a:pPr>
            <a:r>
              <a:rPr lang="en-US" sz="2800" dirty="0"/>
              <a:t>I use my payroll calendar to make the determination.  If they have more than 80 hours for the payroll detail, regardless if there are other months within the payroll cycle that month, then that is an eligible month.</a:t>
            </a:r>
          </a:p>
          <a:p>
            <a:pPr marL="457200" lvl="0" indent="-457200">
              <a:buFont typeface="+mj-lt"/>
              <a:buAutoNum type="alphaUcPeriod"/>
            </a:pPr>
            <a:r>
              <a:rPr lang="en-US" sz="2800" dirty="0"/>
              <a:t>I take out any non-working days within the month and divide the total number of hours by how many weeks are actually worked in the month.</a:t>
            </a:r>
          </a:p>
          <a:p>
            <a:endParaRPr lang="en-US" dirty="0"/>
          </a:p>
        </p:txBody>
      </p:sp>
      <p:sp>
        <p:nvSpPr>
          <p:cNvPr id="4" name="Rectangle 3">
            <a:extLst>
              <a:ext uri="{FF2B5EF4-FFF2-40B4-BE49-F238E27FC236}">
                <a16:creationId xmlns:a16="http://schemas.microsoft.com/office/drawing/2014/main" id="{D143DC32-85A9-4BAE-AFAF-F43AAB037FF7}"/>
              </a:ext>
            </a:extLst>
          </p:cNvPr>
          <p:cNvSpPr/>
          <p:nvPr/>
        </p:nvSpPr>
        <p:spPr>
          <a:xfrm>
            <a:off x="152400" y="174974"/>
            <a:ext cx="11887199" cy="1969770"/>
          </a:xfrm>
          <a:prstGeom prst="rect">
            <a:avLst/>
          </a:prstGeom>
        </p:spPr>
        <p:txBody>
          <a:bodyPr wrap="square">
            <a:spAutoFit/>
          </a:bodyPr>
          <a:lstStyle/>
          <a:p>
            <a:r>
              <a:rPr lang="en-US" sz="2400" dirty="0"/>
              <a:t>F is hired by a school district to work part-time.  Most weeks he works under 20 hours a week, but during the busy months, he can work over 20 hours a week.</a:t>
            </a:r>
          </a:p>
          <a:p>
            <a:endParaRPr lang="en-US" sz="2400" dirty="0"/>
          </a:p>
          <a:p>
            <a:pPr algn="ctr"/>
            <a:r>
              <a:rPr lang="en-US" sz="2500" b="1" dirty="0"/>
              <a:t>How do you do the calculation to determine if he is over the average of 20 or more hours a week in any 3 calendar months of a plan year (July 1 to June 30)?</a:t>
            </a:r>
          </a:p>
        </p:txBody>
      </p:sp>
      <p:cxnSp>
        <p:nvCxnSpPr>
          <p:cNvPr id="6" name="Straight Connector 5">
            <a:extLst>
              <a:ext uri="{FF2B5EF4-FFF2-40B4-BE49-F238E27FC236}">
                <a16:creationId xmlns:a16="http://schemas.microsoft.com/office/drawing/2014/main" id="{68680BC0-83D4-4BE2-837D-5A8AB4089854}"/>
              </a:ext>
            </a:extLst>
          </p:cNvPr>
          <p:cNvCxnSpPr>
            <a:cxnSpLocks/>
          </p:cNvCxnSpPr>
          <p:nvPr/>
        </p:nvCxnSpPr>
        <p:spPr>
          <a:xfrm>
            <a:off x="415022" y="2407751"/>
            <a:ext cx="113882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3F01AF1-1A03-4D8A-A571-1925712AB681}"/>
              </a:ext>
            </a:extLst>
          </p:cNvPr>
          <p:cNvSpPr/>
          <p:nvPr/>
        </p:nvSpPr>
        <p:spPr>
          <a:xfrm>
            <a:off x="152400" y="174974"/>
            <a:ext cx="11887199" cy="223277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DD8090FC-E457-4134-8C75-06C6678E6C96}"/>
              </a:ext>
            </a:extLst>
          </p:cNvPr>
          <p:cNvSpPr>
            <a:spLocks noGrp="1"/>
          </p:cNvSpPr>
          <p:nvPr>
            <p:ph type="sldNum" sz="quarter" idx="12"/>
          </p:nvPr>
        </p:nvSpPr>
        <p:spPr>
          <a:xfrm>
            <a:off x="11397800" y="6431237"/>
            <a:ext cx="811019" cy="503578"/>
          </a:xfrm>
        </p:spPr>
        <p:txBody>
          <a:bodyPr/>
          <a:lstStyle/>
          <a:p>
            <a:fld id="{6D22F896-40B5-4ADD-8801-0D06FADFA095}" type="slidenum">
              <a:rPr lang="en-US" smtClean="0"/>
              <a:t>31</a:t>
            </a:fld>
            <a:endParaRPr lang="en-US" dirty="0"/>
          </a:p>
        </p:txBody>
      </p:sp>
    </p:spTree>
    <p:extLst>
      <p:ext uri="{BB962C8B-B14F-4D97-AF65-F5344CB8AC3E}">
        <p14:creationId xmlns:p14="http://schemas.microsoft.com/office/powerpoint/2010/main" val="24962518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4" name="Rectangle 23">
            <a:extLst>
              <a:ext uri="{FF2B5EF4-FFF2-40B4-BE49-F238E27FC236}">
                <a16:creationId xmlns:a16="http://schemas.microsoft.com/office/drawing/2014/main" id="{1B6FE1E6-1155-46CD-9113-BC03DDD53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25">
            <a:extLst>
              <a:ext uri="{FF2B5EF4-FFF2-40B4-BE49-F238E27FC236}">
                <a16:creationId xmlns:a16="http://schemas.microsoft.com/office/drawing/2014/main" id="{F80DFCE9-814C-46CF-8B54-3DF7C405D5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2627C9F-B14B-4160-8956-2BE97FD0776A}"/>
              </a:ext>
            </a:extLst>
          </p:cNvPr>
          <p:cNvSpPr>
            <a:spLocks noGrp="1"/>
          </p:cNvSpPr>
          <p:nvPr>
            <p:ph type="title"/>
          </p:nvPr>
        </p:nvSpPr>
        <p:spPr>
          <a:xfrm>
            <a:off x="1451581" y="5008500"/>
            <a:ext cx="9603272" cy="960755"/>
          </a:xfrm>
        </p:spPr>
        <p:txBody>
          <a:bodyPr anchor="t">
            <a:noAutofit/>
          </a:bodyPr>
          <a:lstStyle/>
          <a:p>
            <a:r>
              <a:rPr lang="en-US" sz="8000" dirty="0"/>
              <a:t>CORRECT  ANSWER</a:t>
            </a:r>
          </a:p>
        </p:txBody>
      </p:sp>
      <p:cxnSp>
        <p:nvCxnSpPr>
          <p:cNvPr id="46" name="Straight Connector 27">
            <a:extLst>
              <a:ext uri="{FF2B5EF4-FFF2-40B4-BE49-F238E27FC236}">
                <a16:creationId xmlns:a16="http://schemas.microsoft.com/office/drawing/2014/main" id="{34EA8DE4-CCC2-431B-8C80-EA90145DB8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4826256"/>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47" name="Picture 29">
            <a:extLst>
              <a:ext uri="{FF2B5EF4-FFF2-40B4-BE49-F238E27FC236}">
                <a16:creationId xmlns:a16="http://schemas.microsoft.com/office/drawing/2014/main" id="{4CB4C886-8576-4974-AB93-DE953D2439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15050"/>
            <a:ext cx="12192000" cy="742950"/>
          </a:xfrm>
          <a:prstGeom prst="rect">
            <a:avLst/>
          </a:prstGeom>
        </p:spPr>
      </p:pic>
      <p:cxnSp>
        <p:nvCxnSpPr>
          <p:cNvPr id="48" name="Straight Connector 31">
            <a:extLst>
              <a:ext uri="{FF2B5EF4-FFF2-40B4-BE49-F238E27FC236}">
                <a16:creationId xmlns:a16="http://schemas.microsoft.com/office/drawing/2014/main" id="{9F386762-7F04-4308-9C63-5F9B6DD515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5E039386-24D6-46D0-BF35-79F266C30C0F}"/>
              </a:ext>
            </a:extLst>
          </p:cNvPr>
          <p:cNvGraphicFramePr>
            <a:graphicFrameLocks noGrp="1"/>
          </p:cNvGraphicFramePr>
          <p:nvPr>
            <p:ph idx="1"/>
            <p:extLst>
              <p:ext uri="{D42A27DB-BD31-4B8C-83A1-F6EECF244321}">
                <p14:modId xmlns:p14="http://schemas.microsoft.com/office/powerpoint/2010/main" val="2355379344"/>
              </p:ext>
            </p:extLst>
          </p:nvPr>
        </p:nvGraphicFramePr>
        <p:xfrm>
          <a:off x="1450975" y="933450"/>
          <a:ext cx="9604375" cy="3449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1C40A1CE-2E18-4A20-A2B1-5860C6534F0C}"/>
              </a:ext>
            </a:extLst>
          </p:cNvPr>
          <p:cNvSpPr>
            <a:spLocks noGrp="1"/>
          </p:cNvSpPr>
          <p:nvPr>
            <p:ph type="sldNum" sz="quarter" idx="12"/>
          </p:nvPr>
        </p:nvSpPr>
        <p:spPr>
          <a:xfrm>
            <a:off x="11380678" y="5623337"/>
            <a:ext cx="811019" cy="503578"/>
          </a:xfrm>
        </p:spPr>
        <p:txBody>
          <a:bodyPr/>
          <a:lstStyle/>
          <a:p>
            <a:fld id="{6D22F896-40B5-4ADD-8801-0D06FADFA095}" type="slidenum">
              <a:rPr lang="en-US" smtClean="0"/>
              <a:t>32</a:t>
            </a:fld>
            <a:endParaRPr lang="en-US" dirty="0"/>
          </a:p>
        </p:txBody>
      </p:sp>
    </p:spTree>
    <p:extLst>
      <p:ext uri="{BB962C8B-B14F-4D97-AF65-F5344CB8AC3E}">
        <p14:creationId xmlns:p14="http://schemas.microsoft.com/office/powerpoint/2010/main" val="16079977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0A778-4AF3-4660-8502-58353EB4FF7C}"/>
              </a:ext>
            </a:extLst>
          </p:cNvPr>
          <p:cNvSpPr>
            <a:spLocks noGrp="1"/>
          </p:cNvSpPr>
          <p:nvPr>
            <p:ph type="title"/>
          </p:nvPr>
        </p:nvSpPr>
        <p:spPr>
          <a:xfrm>
            <a:off x="1451579" y="510904"/>
            <a:ext cx="9603275" cy="1049235"/>
          </a:xfrm>
        </p:spPr>
        <p:txBody>
          <a:bodyPr>
            <a:normAutofit fontScale="90000"/>
          </a:bodyPr>
          <a:lstStyle/>
          <a:p>
            <a:pPr algn="ctr"/>
            <a:r>
              <a:rPr lang="en-US" sz="4400" dirty="0"/>
              <a:t>Let’s look at an example for February 2020</a:t>
            </a:r>
            <a:br>
              <a:rPr lang="en-US" dirty="0"/>
            </a:br>
            <a:endParaRPr lang="en-US" dirty="0"/>
          </a:p>
        </p:txBody>
      </p:sp>
      <p:sp>
        <p:nvSpPr>
          <p:cNvPr id="3" name="Content Placeholder 2">
            <a:extLst>
              <a:ext uri="{FF2B5EF4-FFF2-40B4-BE49-F238E27FC236}">
                <a16:creationId xmlns:a16="http://schemas.microsoft.com/office/drawing/2014/main" id="{DB777A1F-0059-411C-9A3F-57EF12971A48}"/>
              </a:ext>
            </a:extLst>
          </p:cNvPr>
          <p:cNvSpPr>
            <a:spLocks noGrp="1"/>
          </p:cNvSpPr>
          <p:nvPr>
            <p:ph idx="1"/>
          </p:nvPr>
        </p:nvSpPr>
        <p:spPr>
          <a:xfrm>
            <a:off x="1451578" y="1831174"/>
            <a:ext cx="9603275" cy="4150176"/>
          </a:xfrm>
        </p:spPr>
        <p:txBody>
          <a:bodyPr>
            <a:noAutofit/>
          </a:bodyPr>
          <a:lstStyle/>
          <a:p>
            <a:r>
              <a:rPr lang="en-US" sz="2400" dirty="0"/>
              <a:t>Take the number of hours worked in one calendar month – 82.50</a:t>
            </a:r>
          </a:p>
          <a:p>
            <a:r>
              <a:rPr lang="en-US" sz="2400" dirty="0"/>
              <a:t>Divide that by the actual days in the calendar month</a:t>
            </a:r>
            <a:r>
              <a:rPr lang="en-US" sz="2400" b="1" dirty="0"/>
              <a:t> </a:t>
            </a:r>
            <a:r>
              <a:rPr lang="en-US" sz="2400" dirty="0"/>
              <a:t>– 29</a:t>
            </a:r>
          </a:p>
          <a:p>
            <a:r>
              <a:rPr lang="en-US" sz="2400" dirty="0"/>
              <a:t>Multiply that by 7 (days in the week)</a:t>
            </a:r>
          </a:p>
          <a:p>
            <a:r>
              <a:rPr lang="en-US" sz="2400" dirty="0"/>
              <a:t>Your total of average hours worked per week in the calendar month – 19.913</a:t>
            </a:r>
          </a:p>
          <a:p>
            <a:pPr marL="457200" lvl="1" indent="0">
              <a:buNone/>
            </a:pPr>
            <a:endParaRPr lang="en-US" sz="2400" dirty="0"/>
          </a:p>
          <a:p>
            <a:pPr marL="457200" lvl="1" indent="0" algn="ctr">
              <a:buNone/>
            </a:pPr>
            <a:r>
              <a:rPr lang="en-US" sz="2400" dirty="0"/>
              <a:t>82.50 hours / 29 days in February X 7 = 19.913 average hours worked in a week in February</a:t>
            </a:r>
          </a:p>
        </p:txBody>
      </p:sp>
      <p:sp>
        <p:nvSpPr>
          <p:cNvPr id="4" name="Slide Number Placeholder 3">
            <a:extLst>
              <a:ext uri="{FF2B5EF4-FFF2-40B4-BE49-F238E27FC236}">
                <a16:creationId xmlns:a16="http://schemas.microsoft.com/office/drawing/2014/main" id="{9114AB42-5328-4BEF-A627-DA0290F9F7A0}"/>
              </a:ext>
            </a:extLst>
          </p:cNvPr>
          <p:cNvSpPr>
            <a:spLocks noGrp="1"/>
          </p:cNvSpPr>
          <p:nvPr>
            <p:ph type="sldNum" sz="quarter" idx="12"/>
          </p:nvPr>
        </p:nvSpPr>
        <p:spPr>
          <a:xfrm>
            <a:off x="11380981" y="5656198"/>
            <a:ext cx="811019" cy="503578"/>
          </a:xfrm>
        </p:spPr>
        <p:txBody>
          <a:bodyPr/>
          <a:lstStyle/>
          <a:p>
            <a:fld id="{6D22F896-40B5-4ADD-8801-0D06FADFA095}" type="slidenum">
              <a:rPr lang="en-US" smtClean="0"/>
              <a:t>33</a:t>
            </a:fld>
            <a:endParaRPr lang="en-US" dirty="0"/>
          </a:p>
        </p:txBody>
      </p:sp>
    </p:spTree>
    <p:extLst>
      <p:ext uri="{BB962C8B-B14F-4D97-AF65-F5344CB8AC3E}">
        <p14:creationId xmlns:p14="http://schemas.microsoft.com/office/powerpoint/2010/main" val="28146688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3F7B5-6761-442D-946F-F9B4CADB372F}"/>
              </a:ext>
            </a:extLst>
          </p:cNvPr>
          <p:cNvSpPr>
            <a:spLocks noGrp="1"/>
          </p:cNvSpPr>
          <p:nvPr>
            <p:ph type="title"/>
          </p:nvPr>
        </p:nvSpPr>
        <p:spPr>
          <a:xfrm>
            <a:off x="1451579" y="335561"/>
            <a:ext cx="9603275" cy="1518194"/>
          </a:xfrm>
        </p:spPr>
        <p:txBody>
          <a:bodyPr>
            <a:noAutofit/>
          </a:bodyPr>
          <a:lstStyle/>
          <a:p>
            <a:pPr algn="ctr"/>
            <a:r>
              <a:rPr lang="en-US" sz="3600" dirty="0"/>
              <a:t>Change it up slightly by adding only 30 extra minutes worked anytime </a:t>
            </a:r>
            <a:br>
              <a:rPr lang="en-US" sz="3600" dirty="0"/>
            </a:br>
            <a:r>
              <a:rPr lang="en-US" sz="3600" dirty="0"/>
              <a:t>in the month</a:t>
            </a:r>
          </a:p>
        </p:txBody>
      </p:sp>
      <p:sp>
        <p:nvSpPr>
          <p:cNvPr id="3" name="Content Placeholder 2">
            <a:extLst>
              <a:ext uri="{FF2B5EF4-FFF2-40B4-BE49-F238E27FC236}">
                <a16:creationId xmlns:a16="http://schemas.microsoft.com/office/drawing/2014/main" id="{EA6611D9-F85D-45EF-A1AD-D8FDC1D897DB}"/>
              </a:ext>
            </a:extLst>
          </p:cNvPr>
          <p:cNvSpPr>
            <a:spLocks noGrp="1"/>
          </p:cNvSpPr>
          <p:nvPr>
            <p:ph idx="1"/>
          </p:nvPr>
        </p:nvSpPr>
        <p:spPr>
          <a:xfrm>
            <a:off x="0" y="2015732"/>
            <a:ext cx="12191999" cy="3450613"/>
          </a:xfrm>
        </p:spPr>
        <p:txBody>
          <a:bodyPr>
            <a:normAutofit/>
          </a:bodyPr>
          <a:lstStyle/>
          <a:p>
            <a:r>
              <a:rPr lang="en-US" sz="2800" b="1" dirty="0"/>
              <a:t>Original – NOT ELIGIBLE</a:t>
            </a:r>
          </a:p>
          <a:p>
            <a:pPr marL="457200" lvl="1" indent="0">
              <a:buNone/>
            </a:pPr>
            <a:endParaRPr lang="en-US" b="1" dirty="0"/>
          </a:p>
          <a:p>
            <a:pPr marL="457200" lvl="1" indent="0">
              <a:buNone/>
            </a:pPr>
            <a:r>
              <a:rPr lang="en-US" sz="2100" b="1" dirty="0"/>
              <a:t>82.50 hours / 29 days in February X 7 = 19.913 average hours worked in a week in February</a:t>
            </a:r>
          </a:p>
          <a:p>
            <a:pPr lvl="1"/>
            <a:endParaRPr lang="en-US" b="1" dirty="0"/>
          </a:p>
          <a:p>
            <a:r>
              <a:rPr lang="en-US" sz="2800" b="1" dirty="0"/>
              <a:t>Adding 30 minutes - ELIGIBLE</a:t>
            </a:r>
          </a:p>
          <a:p>
            <a:pPr marL="0" indent="0">
              <a:buNone/>
            </a:pPr>
            <a:endParaRPr lang="en-US" b="1" dirty="0"/>
          </a:p>
          <a:p>
            <a:pPr marL="457200" lvl="1" indent="0">
              <a:buNone/>
            </a:pPr>
            <a:r>
              <a:rPr lang="en-US" sz="2100" b="1" dirty="0"/>
              <a:t>83 hours / 29 days in February X 7 = 20.03 average hours worked in a week in February</a:t>
            </a:r>
          </a:p>
        </p:txBody>
      </p:sp>
      <p:sp>
        <p:nvSpPr>
          <p:cNvPr id="4" name="Slide Number Placeholder 3">
            <a:extLst>
              <a:ext uri="{FF2B5EF4-FFF2-40B4-BE49-F238E27FC236}">
                <a16:creationId xmlns:a16="http://schemas.microsoft.com/office/drawing/2014/main" id="{44EF277F-259E-4EBA-A891-B9F17A43EE35}"/>
              </a:ext>
            </a:extLst>
          </p:cNvPr>
          <p:cNvSpPr>
            <a:spLocks noGrp="1"/>
          </p:cNvSpPr>
          <p:nvPr>
            <p:ph type="sldNum" sz="quarter" idx="12"/>
          </p:nvPr>
        </p:nvSpPr>
        <p:spPr>
          <a:xfrm>
            <a:off x="11380981" y="5628322"/>
            <a:ext cx="811019" cy="503578"/>
          </a:xfrm>
        </p:spPr>
        <p:txBody>
          <a:bodyPr/>
          <a:lstStyle/>
          <a:p>
            <a:fld id="{6D22F896-40B5-4ADD-8801-0D06FADFA095}" type="slidenum">
              <a:rPr lang="en-US" smtClean="0"/>
              <a:t>34</a:t>
            </a:fld>
            <a:endParaRPr lang="en-US" dirty="0"/>
          </a:p>
        </p:txBody>
      </p:sp>
    </p:spTree>
    <p:extLst>
      <p:ext uri="{BB962C8B-B14F-4D97-AF65-F5344CB8AC3E}">
        <p14:creationId xmlns:p14="http://schemas.microsoft.com/office/powerpoint/2010/main" val="3366664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4BE214B-2C92-47AF-8D90-698211103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86D07CD-E0E5-42ED-BA28-6CB6ADC3B0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02CB67F-E7D3-4D17-B025-DBFCE746BC16}"/>
              </a:ext>
            </a:extLst>
          </p:cNvPr>
          <p:cNvSpPr>
            <a:spLocks noGrp="1"/>
          </p:cNvSpPr>
          <p:nvPr>
            <p:ph type="title"/>
          </p:nvPr>
        </p:nvSpPr>
        <p:spPr>
          <a:xfrm>
            <a:off x="1536414" y="1039549"/>
            <a:ext cx="5550355" cy="1049235"/>
          </a:xfrm>
        </p:spPr>
        <p:txBody>
          <a:bodyPr>
            <a:normAutofit fontScale="90000"/>
          </a:bodyPr>
          <a:lstStyle/>
          <a:p>
            <a:pPr algn="ctr"/>
            <a:r>
              <a:rPr lang="en-US" sz="2400" dirty="0"/>
              <a:t>New Extra Duty and substitute tracking forms arriving soon!!!</a:t>
            </a:r>
            <a:br>
              <a:rPr lang="en-US" sz="1500" dirty="0"/>
            </a:br>
            <a:br>
              <a:rPr lang="en-US" sz="1500" dirty="0"/>
            </a:br>
            <a:endParaRPr lang="en-US" sz="1500" dirty="0"/>
          </a:p>
        </p:txBody>
      </p:sp>
      <p:sp>
        <p:nvSpPr>
          <p:cNvPr id="4" name="Slide Number Placeholder 3">
            <a:extLst>
              <a:ext uri="{FF2B5EF4-FFF2-40B4-BE49-F238E27FC236}">
                <a16:creationId xmlns:a16="http://schemas.microsoft.com/office/drawing/2014/main" id="{258BBEEA-FDA9-4780-B009-BA0C068DF06E}"/>
              </a:ext>
            </a:extLst>
          </p:cNvPr>
          <p:cNvSpPr>
            <a:spLocks noGrp="1"/>
          </p:cNvSpPr>
          <p:nvPr>
            <p:ph type="sldNum" sz="quarter" idx="12"/>
          </p:nvPr>
        </p:nvSpPr>
        <p:spPr>
          <a:xfrm>
            <a:off x="11358732" y="5639206"/>
            <a:ext cx="811019" cy="503578"/>
          </a:xfrm>
        </p:spPr>
        <p:txBody>
          <a:bodyPr>
            <a:normAutofit/>
          </a:bodyPr>
          <a:lstStyle/>
          <a:p>
            <a:pPr>
              <a:lnSpc>
                <a:spcPct val="90000"/>
              </a:lnSpc>
              <a:spcAft>
                <a:spcPts val="600"/>
              </a:spcAft>
            </a:pPr>
            <a:fld id="{6D22F896-40B5-4ADD-8801-0D06FADFA095}" type="slidenum">
              <a:rPr lang="en-US" smtClean="0"/>
              <a:pPr>
                <a:lnSpc>
                  <a:spcPct val="90000"/>
                </a:lnSpc>
                <a:spcAft>
                  <a:spcPts val="600"/>
                </a:spcAft>
              </a:pPr>
              <a:t>35</a:t>
            </a:fld>
            <a:endParaRPr lang="en-US" dirty="0"/>
          </a:p>
        </p:txBody>
      </p:sp>
      <p:sp>
        <p:nvSpPr>
          <p:cNvPr id="15" name="Rectangle 14">
            <a:extLst>
              <a:ext uri="{FF2B5EF4-FFF2-40B4-BE49-F238E27FC236}">
                <a16:creationId xmlns:a16="http://schemas.microsoft.com/office/drawing/2014/main" id="{369A020F-4984-4DD0-898A-B60A4882B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Content Placeholder 2">
            <a:extLst>
              <a:ext uri="{FF2B5EF4-FFF2-40B4-BE49-F238E27FC236}">
                <a16:creationId xmlns:a16="http://schemas.microsoft.com/office/drawing/2014/main" id="{6AB9BA14-C4B3-4A50-96D6-0466D1400F1B}"/>
              </a:ext>
            </a:extLst>
          </p:cNvPr>
          <p:cNvSpPr>
            <a:spLocks noGrp="1"/>
          </p:cNvSpPr>
          <p:nvPr>
            <p:ph idx="1"/>
          </p:nvPr>
        </p:nvSpPr>
        <p:spPr>
          <a:xfrm>
            <a:off x="1451580" y="2015732"/>
            <a:ext cx="5550355" cy="3450613"/>
          </a:xfrm>
        </p:spPr>
        <p:txBody>
          <a:bodyPr>
            <a:normAutofit/>
          </a:bodyPr>
          <a:lstStyle/>
          <a:p>
            <a:pPr>
              <a:lnSpc>
                <a:spcPct val="110000"/>
              </a:lnSpc>
            </a:pPr>
            <a:r>
              <a:rPr lang="en-US"/>
              <a:t>Monthly extra duty log</a:t>
            </a:r>
          </a:p>
          <a:p>
            <a:pPr>
              <a:lnSpc>
                <a:spcPct val="110000"/>
              </a:lnSpc>
            </a:pPr>
            <a:r>
              <a:rPr lang="en-US"/>
              <a:t>Extra duty log worksheet</a:t>
            </a:r>
          </a:p>
          <a:p>
            <a:pPr>
              <a:lnSpc>
                <a:spcPct val="110000"/>
              </a:lnSpc>
            </a:pPr>
            <a:r>
              <a:rPr lang="en-US"/>
              <a:t>Monthly substitute log</a:t>
            </a:r>
          </a:p>
          <a:p>
            <a:pPr>
              <a:lnSpc>
                <a:spcPct val="110000"/>
              </a:lnSpc>
            </a:pPr>
            <a:r>
              <a:rPr lang="en-US"/>
              <a:t>Substitute log worksheet</a:t>
            </a:r>
          </a:p>
          <a:p>
            <a:pPr marL="0" indent="0">
              <a:lnSpc>
                <a:spcPct val="110000"/>
              </a:lnSpc>
              <a:buNone/>
            </a:pPr>
            <a:endParaRPr lang="en-US"/>
          </a:p>
          <a:p>
            <a:pPr marL="0" indent="0">
              <a:lnSpc>
                <a:spcPct val="110000"/>
              </a:lnSpc>
              <a:buNone/>
            </a:pPr>
            <a:r>
              <a:rPr lang="en-US"/>
              <a:t>**We strongly encourage you to distribute these to staff for them to fill out and return to you for necessary documentation</a:t>
            </a:r>
          </a:p>
          <a:p>
            <a:pPr marL="0" indent="0">
              <a:lnSpc>
                <a:spcPct val="110000"/>
              </a:lnSpc>
              <a:buNone/>
            </a:pPr>
            <a:endParaRPr lang="en-US"/>
          </a:p>
        </p:txBody>
      </p:sp>
      <p:grpSp>
        <p:nvGrpSpPr>
          <p:cNvPr id="17" name="Group 16">
            <a:extLst>
              <a:ext uri="{FF2B5EF4-FFF2-40B4-BE49-F238E27FC236}">
                <a16:creationId xmlns:a16="http://schemas.microsoft.com/office/drawing/2014/main" id="{A3761B47-AE33-47C9-9636-19D4B313F2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77388" y="482171"/>
            <a:chExt cx="4074533" cy="5149101"/>
          </a:xfrm>
        </p:grpSpPr>
        <p:sp>
          <p:nvSpPr>
            <p:cNvPr id="18" name="Rectangle 17">
              <a:extLst>
                <a:ext uri="{FF2B5EF4-FFF2-40B4-BE49-F238E27FC236}">
                  <a16:creationId xmlns:a16="http://schemas.microsoft.com/office/drawing/2014/main" id="{9E204B78-8026-4E1E-9C59-5F523ECDD2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77388"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DDEB6F1-F54D-4345-B8DF-72D72C71EC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47"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Rectangle 20">
            <a:extLst>
              <a:ext uri="{FF2B5EF4-FFF2-40B4-BE49-F238E27FC236}">
                <a16:creationId xmlns:a16="http://schemas.microsoft.com/office/drawing/2014/main" id="{4380F474-D468-4F2F-8BE9-F343F8D1A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1624" y="977965"/>
            <a:ext cx="3119444"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DE92F60-EABB-41D2-8A35-28B1473C31F0}"/>
              </a:ext>
            </a:extLst>
          </p:cNvPr>
          <p:cNvPicPr>
            <a:picLocks noChangeAspect="1"/>
          </p:cNvPicPr>
          <p:nvPr/>
        </p:nvPicPr>
        <p:blipFill>
          <a:blip r:embed="rId2"/>
          <a:stretch>
            <a:fillRect/>
          </a:stretch>
        </p:blipFill>
        <p:spPr>
          <a:xfrm>
            <a:off x="8201426" y="1116345"/>
            <a:ext cx="2628996" cy="3866172"/>
          </a:xfrm>
          <a:prstGeom prst="rect">
            <a:avLst/>
          </a:prstGeom>
        </p:spPr>
      </p:pic>
      <p:pic>
        <p:nvPicPr>
          <p:cNvPr id="23" name="Picture 22">
            <a:extLst>
              <a:ext uri="{FF2B5EF4-FFF2-40B4-BE49-F238E27FC236}">
                <a16:creationId xmlns:a16="http://schemas.microsoft.com/office/drawing/2014/main" id="{D757EBBD-8611-41C1-8124-C151D0957DB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5" name="Straight Connector 24">
            <a:extLst>
              <a:ext uri="{FF2B5EF4-FFF2-40B4-BE49-F238E27FC236}">
                <a16:creationId xmlns:a16="http://schemas.microsoft.com/office/drawing/2014/main" id="{E40D0D8B-2D5E-48A4-BBD5-8CB09A86A6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25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1C69834E-5EEE-4D61-833E-049288964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8E5D9BA-46E7-4BFA-9C74-75495BF6F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0" name="Rectangle 19">
            <a:extLst>
              <a:ext uri="{FF2B5EF4-FFF2-40B4-BE49-F238E27FC236}">
                <a16:creationId xmlns:a16="http://schemas.microsoft.com/office/drawing/2014/main" id="{5B033D76-5800-44B6-AFE9-EE2106935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22D6F85-FFBA-4F81-AEE5-AAA17CB7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2"/>
          </a:fillRef>
          <a:effectRef idx="2">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3B31514-E6DF-4357-9EEA-EFB798308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ln>
            <a:solidFill>
              <a:srgbClr val="949494"/>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763604-5825-4D6F-8A09-5843E7E7D41E}"/>
              </a:ext>
            </a:extLst>
          </p:cNvPr>
          <p:cNvSpPr>
            <a:spLocks noGrp="1"/>
          </p:cNvSpPr>
          <p:nvPr>
            <p:ph type="title"/>
          </p:nvPr>
        </p:nvSpPr>
        <p:spPr>
          <a:xfrm>
            <a:off x="1557071" y="1584552"/>
            <a:ext cx="9099255" cy="2537251"/>
          </a:xfrm>
        </p:spPr>
        <p:txBody>
          <a:bodyPr vert="horz" lIns="91440" tIns="45720" rIns="91440" bIns="0" rtlCol="0" anchor="ctr">
            <a:normAutofit/>
          </a:bodyPr>
          <a:lstStyle/>
          <a:p>
            <a:pPr algn="ctr"/>
            <a:r>
              <a:rPr lang="en-US" sz="7200" dirty="0">
                <a:solidFill>
                  <a:srgbClr val="454545"/>
                </a:solidFill>
              </a:rPr>
              <a:t>Question / answer</a:t>
            </a:r>
          </a:p>
        </p:txBody>
      </p:sp>
      <p:pic>
        <p:nvPicPr>
          <p:cNvPr id="26" name="Picture 25">
            <a:extLst>
              <a:ext uri="{FF2B5EF4-FFF2-40B4-BE49-F238E27FC236}">
                <a16:creationId xmlns:a16="http://schemas.microsoft.com/office/drawing/2014/main" id="{4C401D57-600A-4C91-AC9A-14CA1ED6F7D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412BDC66-00FA-4A3F-9BC7-BE05FF770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2CFAA785-4219-4A41-9BCF-0B5FC3D5284C}"/>
              </a:ext>
            </a:extLst>
          </p:cNvPr>
          <p:cNvSpPr>
            <a:spLocks noGrp="1"/>
          </p:cNvSpPr>
          <p:nvPr>
            <p:ph type="sldNum" sz="quarter" idx="12"/>
          </p:nvPr>
        </p:nvSpPr>
        <p:spPr>
          <a:xfrm>
            <a:off x="11400709" y="5624835"/>
            <a:ext cx="811019" cy="503578"/>
          </a:xfrm>
        </p:spPr>
        <p:txBody>
          <a:bodyPr/>
          <a:lstStyle/>
          <a:p>
            <a:fld id="{6D22F896-40B5-4ADD-8801-0D06FADFA095}" type="slidenum">
              <a:rPr lang="en-US" smtClean="0"/>
              <a:t>36</a:t>
            </a:fld>
            <a:endParaRPr lang="en-US" dirty="0"/>
          </a:p>
        </p:txBody>
      </p:sp>
    </p:spTree>
    <p:extLst>
      <p:ext uri="{BB962C8B-B14F-4D97-AF65-F5344CB8AC3E}">
        <p14:creationId xmlns:p14="http://schemas.microsoft.com/office/powerpoint/2010/main" val="195719361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39ACE-533C-4EFB-874B-75AAE36E687A}"/>
              </a:ext>
            </a:extLst>
          </p:cNvPr>
          <p:cNvSpPr>
            <a:spLocks noGrp="1"/>
          </p:cNvSpPr>
          <p:nvPr>
            <p:ph type="title"/>
          </p:nvPr>
        </p:nvSpPr>
        <p:spPr>
          <a:xfrm>
            <a:off x="1451579" y="804519"/>
            <a:ext cx="9603275" cy="1552787"/>
          </a:xfrm>
        </p:spPr>
        <p:txBody>
          <a:bodyPr>
            <a:normAutofit/>
          </a:bodyPr>
          <a:lstStyle/>
          <a:p>
            <a:pPr algn="ctr"/>
            <a:r>
              <a:rPr lang="en-US" sz="6600" b="1" dirty="0"/>
              <a:t>THEME FOR THE DAY</a:t>
            </a:r>
          </a:p>
        </p:txBody>
      </p:sp>
      <p:sp>
        <p:nvSpPr>
          <p:cNvPr id="3" name="Content Placeholder 2">
            <a:extLst>
              <a:ext uri="{FF2B5EF4-FFF2-40B4-BE49-F238E27FC236}">
                <a16:creationId xmlns:a16="http://schemas.microsoft.com/office/drawing/2014/main" id="{8B101419-D1B6-47AC-9A7A-28195A9D1397}"/>
              </a:ext>
            </a:extLst>
          </p:cNvPr>
          <p:cNvSpPr>
            <a:spLocks noGrp="1"/>
          </p:cNvSpPr>
          <p:nvPr>
            <p:ph idx="1"/>
          </p:nvPr>
        </p:nvSpPr>
        <p:spPr>
          <a:xfrm>
            <a:off x="1451579" y="2231472"/>
            <a:ext cx="9603275" cy="3234873"/>
          </a:xfrm>
        </p:spPr>
        <p:txBody>
          <a:bodyPr>
            <a:noAutofit/>
          </a:bodyPr>
          <a:lstStyle/>
          <a:p>
            <a:pPr marL="0" indent="0" algn="ctr">
              <a:buNone/>
            </a:pPr>
            <a:r>
              <a:rPr lang="en-US" sz="6000" dirty="0">
                <a:latin typeface="Tunga" panose="020B0502040204020203" pitchFamily="34" charset="0"/>
                <a:cs typeface="Tunga" panose="020B0502040204020203" pitchFamily="34" charset="0"/>
              </a:rPr>
              <a:t>FOLLOWING SCHOOL RETIREMENT PLAN REQUIREMENTS</a:t>
            </a:r>
          </a:p>
        </p:txBody>
      </p:sp>
      <p:sp>
        <p:nvSpPr>
          <p:cNvPr id="4" name="Slide Number Placeholder 3">
            <a:extLst>
              <a:ext uri="{FF2B5EF4-FFF2-40B4-BE49-F238E27FC236}">
                <a16:creationId xmlns:a16="http://schemas.microsoft.com/office/drawing/2014/main" id="{F0CE9C28-1002-43CF-9CA4-69C280111FC8}"/>
              </a:ext>
            </a:extLst>
          </p:cNvPr>
          <p:cNvSpPr>
            <a:spLocks noGrp="1"/>
          </p:cNvSpPr>
          <p:nvPr>
            <p:ph type="sldNum" sz="quarter" idx="12"/>
          </p:nvPr>
        </p:nvSpPr>
        <p:spPr>
          <a:xfrm>
            <a:off x="11380981" y="5672976"/>
            <a:ext cx="811019" cy="503578"/>
          </a:xfrm>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1238678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B490-E628-41BC-AA32-0DE31DDDAD57}"/>
              </a:ext>
            </a:extLst>
          </p:cNvPr>
          <p:cNvSpPr>
            <a:spLocks noGrp="1"/>
          </p:cNvSpPr>
          <p:nvPr>
            <p:ph type="title"/>
          </p:nvPr>
        </p:nvSpPr>
        <p:spPr>
          <a:xfrm>
            <a:off x="1451579" y="804519"/>
            <a:ext cx="9603275" cy="1049235"/>
          </a:xfrm>
        </p:spPr>
        <p:txBody>
          <a:bodyPr>
            <a:noAutofit/>
          </a:bodyPr>
          <a:lstStyle/>
          <a:p>
            <a:pPr algn="ctr"/>
            <a:r>
              <a:rPr lang="en-US" sz="6600" dirty="0"/>
              <a:t>INTERNAL  AUDIT</a:t>
            </a:r>
          </a:p>
        </p:txBody>
      </p:sp>
      <p:graphicFrame>
        <p:nvGraphicFramePr>
          <p:cNvPr id="16" name="Content Placeholder 2">
            <a:extLst>
              <a:ext uri="{FF2B5EF4-FFF2-40B4-BE49-F238E27FC236}">
                <a16:creationId xmlns:a16="http://schemas.microsoft.com/office/drawing/2014/main" id="{3A658BE2-7044-4F4C-84E8-07176A08141C}"/>
              </a:ext>
            </a:extLst>
          </p:cNvPr>
          <p:cNvGraphicFramePr>
            <a:graphicFrameLocks noGrp="1"/>
          </p:cNvGraphicFramePr>
          <p:nvPr>
            <p:ph idx="1"/>
            <p:extLst>
              <p:ext uri="{D42A27DB-BD31-4B8C-83A1-F6EECF244321}">
                <p14:modId xmlns:p14="http://schemas.microsoft.com/office/powerpoint/2010/main" val="3391545222"/>
              </p:ext>
            </p:extLst>
          </p:nvPr>
        </p:nvGraphicFramePr>
        <p:xfrm>
          <a:off x="1450975" y="2043486"/>
          <a:ext cx="9604375" cy="3896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B81752B-D607-4E2A-8454-EF1449EE1BAA}"/>
              </a:ext>
            </a:extLst>
          </p:cNvPr>
          <p:cNvSpPr>
            <a:spLocks noGrp="1"/>
          </p:cNvSpPr>
          <p:nvPr>
            <p:ph type="sldNum" sz="quarter" idx="12"/>
          </p:nvPr>
        </p:nvSpPr>
        <p:spPr>
          <a:xfrm>
            <a:off x="11380981" y="5622642"/>
            <a:ext cx="811019" cy="503578"/>
          </a:xfrm>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691978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5" name="Content Placeholder 4" descr="Diagram&#10;&#10;Description automatically generated">
            <a:extLst>
              <a:ext uri="{FF2B5EF4-FFF2-40B4-BE49-F238E27FC236}">
                <a16:creationId xmlns:a16="http://schemas.microsoft.com/office/drawing/2014/main" id="{37984F5C-B828-446E-B934-BD4942B380F9}"/>
              </a:ext>
            </a:extLst>
          </p:cNvPr>
          <p:cNvPicPr>
            <a:picLocks noGrp="1" noChangeAspect="1"/>
          </p:cNvPicPr>
          <p:nvPr>
            <p:ph idx="4294967295"/>
          </p:nvPr>
        </p:nvPicPr>
        <p:blipFill>
          <a:blip r:embed="rId2"/>
          <a:stretch>
            <a:fillRect/>
          </a:stretch>
        </p:blipFill>
        <p:spPr>
          <a:xfrm>
            <a:off x="1457739" y="187601"/>
            <a:ext cx="9263270" cy="5736121"/>
          </a:xfrm>
          <a:prstGeom prst="rect">
            <a:avLst/>
          </a:prstGeom>
        </p:spPr>
      </p:pic>
      <p:sp>
        <p:nvSpPr>
          <p:cNvPr id="2" name="Slide Number Placeholder 1">
            <a:extLst>
              <a:ext uri="{FF2B5EF4-FFF2-40B4-BE49-F238E27FC236}">
                <a16:creationId xmlns:a16="http://schemas.microsoft.com/office/drawing/2014/main" id="{C5231F3E-A68B-4DEB-8ABC-77745877AD75}"/>
              </a:ext>
            </a:extLst>
          </p:cNvPr>
          <p:cNvSpPr>
            <a:spLocks noGrp="1"/>
          </p:cNvSpPr>
          <p:nvPr>
            <p:ph type="sldNum" sz="quarter" idx="12"/>
          </p:nvPr>
        </p:nvSpPr>
        <p:spPr>
          <a:xfrm>
            <a:off x="11461249" y="5671933"/>
            <a:ext cx="811019" cy="503578"/>
          </a:xfrm>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801680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E6ED-B33A-4DCD-A8A4-FFFCF6121E16}"/>
              </a:ext>
            </a:extLst>
          </p:cNvPr>
          <p:cNvSpPr>
            <a:spLocks noGrp="1"/>
          </p:cNvSpPr>
          <p:nvPr>
            <p:ph type="title"/>
          </p:nvPr>
        </p:nvSpPr>
        <p:spPr/>
        <p:txBody>
          <a:bodyPr/>
          <a:lstStyle/>
          <a:p>
            <a:r>
              <a:rPr lang="en-US" dirty="0"/>
              <a:t>I received my Initiation Audit Letter Now What?</a:t>
            </a:r>
          </a:p>
        </p:txBody>
      </p:sp>
      <p:sp>
        <p:nvSpPr>
          <p:cNvPr id="3" name="Content Placeholder 2">
            <a:extLst>
              <a:ext uri="{FF2B5EF4-FFF2-40B4-BE49-F238E27FC236}">
                <a16:creationId xmlns:a16="http://schemas.microsoft.com/office/drawing/2014/main" id="{7F333D1D-C4A0-4269-A2F2-9A8545C882A1}"/>
              </a:ext>
            </a:extLst>
          </p:cNvPr>
          <p:cNvSpPr>
            <a:spLocks noGrp="1"/>
          </p:cNvSpPr>
          <p:nvPr>
            <p:ph idx="1"/>
          </p:nvPr>
        </p:nvSpPr>
        <p:spPr/>
        <p:txBody>
          <a:bodyPr>
            <a:normAutofit lnSpcReduction="10000"/>
          </a:bodyPr>
          <a:lstStyle/>
          <a:p>
            <a:endParaRPr lang="en-US" dirty="0"/>
          </a:p>
          <a:p>
            <a:pPr lvl="1"/>
            <a:r>
              <a:rPr lang="en-US" dirty="0"/>
              <a:t>Why (Nebraska Revised Statute. 84-1503.04,)</a:t>
            </a:r>
          </a:p>
          <a:p>
            <a:pPr lvl="1"/>
            <a:r>
              <a:rPr lang="en-US" dirty="0"/>
              <a:t>Contact Information</a:t>
            </a:r>
          </a:p>
          <a:p>
            <a:pPr lvl="1"/>
            <a:r>
              <a:rPr lang="en-US" dirty="0"/>
              <a:t>Due date for reply </a:t>
            </a:r>
          </a:p>
          <a:p>
            <a:pPr lvl="1"/>
            <a:r>
              <a:rPr lang="en-US" dirty="0"/>
              <a:t>Audit checklist (organization of materials)</a:t>
            </a:r>
          </a:p>
          <a:p>
            <a:pPr lvl="2"/>
            <a:r>
              <a:rPr lang="en-US" dirty="0"/>
              <a:t>Prefer documentation to be received electronically</a:t>
            </a:r>
          </a:p>
          <a:p>
            <a:pPr lvl="2"/>
            <a:r>
              <a:rPr lang="en-US" dirty="0"/>
              <a:t>Protect PII</a:t>
            </a:r>
          </a:p>
          <a:p>
            <a:pPr lvl="2"/>
            <a:r>
              <a:rPr lang="en-US" dirty="0"/>
              <a:t>Reduce Follow ups</a:t>
            </a:r>
          </a:p>
          <a:p>
            <a:pPr lvl="2"/>
            <a:r>
              <a:rPr lang="en-US" dirty="0"/>
              <a:t>What's usually missing</a:t>
            </a:r>
          </a:p>
          <a:p>
            <a:pPr lvl="3"/>
            <a:endParaRPr lang="en-US" dirty="0"/>
          </a:p>
        </p:txBody>
      </p:sp>
      <p:sp>
        <p:nvSpPr>
          <p:cNvPr id="4" name="Slide Number Placeholder 3">
            <a:extLst>
              <a:ext uri="{FF2B5EF4-FFF2-40B4-BE49-F238E27FC236}">
                <a16:creationId xmlns:a16="http://schemas.microsoft.com/office/drawing/2014/main" id="{ECB4FD03-EFBD-43CE-B7CA-55F572B411F9}"/>
              </a:ext>
            </a:extLst>
          </p:cNvPr>
          <p:cNvSpPr>
            <a:spLocks noGrp="1"/>
          </p:cNvSpPr>
          <p:nvPr>
            <p:ph type="sldNum" sz="quarter" idx="12"/>
          </p:nvPr>
        </p:nvSpPr>
        <p:spPr>
          <a:xfrm>
            <a:off x="11380981" y="5672976"/>
            <a:ext cx="811019" cy="503578"/>
          </a:xfrm>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877066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B3FD31-B467-442A-9E88-BFCD2E76473B}"/>
              </a:ext>
            </a:extLst>
          </p:cNvPr>
          <p:cNvSpPr>
            <a:spLocks noGrp="1"/>
          </p:cNvSpPr>
          <p:nvPr>
            <p:ph type="title"/>
          </p:nvPr>
        </p:nvSpPr>
        <p:spPr>
          <a:xfrm>
            <a:off x="218120" y="298450"/>
            <a:ext cx="11308348" cy="884398"/>
          </a:xfrm>
        </p:spPr>
        <p:txBody>
          <a:bodyPr anchor="ctr">
            <a:normAutofit/>
          </a:bodyPr>
          <a:lstStyle/>
          <a:p>
            <a:pPr algn="ctr"/>
            <a:r>
              <a:rPr lang="en-US" dirty="0"/>
              <a:t>Example Checklist 	</a:t>
            </a:r>
          </a:p>
        </p:txBody>
      </p:sp>
      <p:cxnSp>
        <p:nvCxnSpPr>
          <p:cNvPr id="13" name="Straight Connector 12">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graphicFrame>
        <p:nvGraphicFramePr>
          <p:cNvPr id="5" name="Content Placeholder 4">
            <a:extLst>
              <a:ext uri="{FF2B5EF4-FFF2-40B4-BE49-F238E27FC236}">
                <a16:creationId xmlns:a16="http://schemas.microsoft.com/office/drawing/2014/main" id="{9D8E5FEA-1131-48F4-A1AC-BD2CBDB517FC}"/>
              </a:ext>
            </a:extLst>
          </p:cNvPr>
          <p:cNvGraphicFramePr>
            <a:graphicFrameLocks noGrp="1" noChangeAspect="1"/>
          </p:cNvGraphicFramePr>
          <p:nvPr>
            <p:ph idx="1"/>
            <p:extLst>
              <p:ext uri="{D42A27DB-BD31-4B8C-83A1-F6EECF244321}">
                <p14:modId xmlns:p14="http://schemas.microsoft.com/office/powerpoint/2010/main" val="27393788"/>
              </p:ext>
            </p:extLst>
          </p:nvPr>
        </p:nvGraphicFramePr>
        <p:xfrm>
          <a:off x="36197" y="1054101"/>
          <a:ext cx="4532030" cy="6169372"/>
        </p:xfrm>
        <a:graphic>
          <a:graphicData uri="http://schemas.openxmlformats.org/presentationml/2006/ole">
            <mc:AlternateContent xmlns:mc="http://schemas.openxmlformats.org/markup-compatibility/2006">
              <mc:Choice xmlns:v="urn:schemas-microsoft-com:vml" Requires="v">
                <p:oleObj spid="_x0000_s1072" name="Document" r:id="rId3" imgW="5956042" imgH="8108445" progId="Word.Document.12">
                  <p:embed/>
                </p:oleObj>
              </mc:Choice>
              <mc:Fallback>
                <p:oleObj name="Document" r:id="rId3" imgW="5956042" imgH="8108445" progId="Word.Document.12">
                  <p:embed/>
                  <p:pic>
                    <p:nvPicPr>
                      <p:cNvPr id="0" name=""/>
                      <p:cNvPicPr/>
                      <p:nvPr/>
                    </p:nvPicPr>
                    <p:blipFill>
                      <a:blip r:embed="rId4"/>
                      <a:stretch>
                        <a:fillRect/>
                      </a:stretch>
                    </p:blipFill>
                    <p:spPr>
                      <a:xfrm>
                        <a:off x="36197" y="1054101"/>
                        <a:ext cx="4532030" cy="6169372"/>
                      </a:xfrm>
                      <a:prstGeom prst="rect">
                        <a:avLst/>
                      </a:prstGeom>
                      <a:solidFill>
                        <a:schemeClr val="bg1"/>
                      </a:solidFill>
                    </p:spPr>
                  </p:pic>
                </p:oleObj>
              </mc:Fallback>
            </mc:AlternateContent>
          </a:graphicData>
        </a:graphic>
      </p:graphicFrame>
      <p:pic>
        <p:nvPicPr>
          <p:cNvPr id="4" name="Picture 3" descr="Graphical user interface, text, application&#10;&#10;Description automatically generated">
            <a:extLst>
              <a:ext uri="{FF2B5EF4-FFF2-40B4-BE49-F238E27FC236}">
                <a16:creationId xmlns:a16="http://schemas.microsoft.com/office/drawing/2014/main" id="{95BA08F7-5FD5-4AF3-97CA-EAEAC806A285}"/>
              </a:ext>
            </a:extLst>
          </p:cNvPr>
          <p:cNvPicPr>
            <a:picLocks noChangeAspect="1"/>
          </p:cNvPicPr>
          <p:nvPr/>
        </p:nvPicPr>
        <p:blipFill>
          <a:blip r:embed="rId5"/>
          <a:stretch>
            <a:fillRect/>
          </a:stretch>
        </p:blipFill>
        <p:spPr>
          <a:xfrm>
            <a:off x="4740366" y="740649"/>
            <a:ext cx="7783945" cy="5257800"/>
          </a:xfrm>
          <a:prstGeom prst="rect">
            <a:avLst/>
          </a:prstGeom>
        </p:spPr>
      </p:pic>
      <p:sp>
        <p:nvSpPr>
          <p:cNvPr id="3" name="Slide Number Placeholder 2">
            <a:extLst>
              <a:ext uri="{FF2B5EF4-FFF2-40B4-BE49-F238E27FC236}">
                <a16:creationId xmlns:a16="http://schemas.microsoft.com/office/drawing/2014/main" id="{3A14401B-A266-44C5-8F31-2CFAF0240EE4}"/>
              </a:ext>
            </a:extLst>
          </p:cNvPr>
          <p:cNvSpPr>
            <a:spLocks noGrp="1"/>
          </p:cNvSpPr>
          <p:nvPr>
            <p:ph type="sldNum" sz="quarter" idx="12"/>
          </p:nvPr>
        </p:nvSpPr>
        <p:spPr>
          <a:xfrm>
            <a:off x="11380981" y="6354422"/>
            <a:ext cx="811019" cy="503578"/>
          </a:xfrm>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1895467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0BB62-3D95-430B-A634-1401420E7939}"/>
              </a:ext>
            </a:extLst>
          </p:cNvPr>
          <p:cNvSpPr>
            <a:spLocks noGrp="1"/>
          </p:cNvSpPr>
          <p:nvPr>
            <p:ph type="title"/>
          </p:nvPr>
        </p:nvSpPr>
        <p:spPr/>
        <p:txBody>
          <a:bodyPr/>
          <a:lstStyle/>
          <a:p>
            <a:r>
              <a:rPr lang="en-US" dirty="0"/>
              <a:t>School employer Questionnaire </a:t>
            </a:r>
          </a:p>
        </p:txBody>
      </p:sp>
      <p:sp>
        <p:nvSpPr>
          <p:cNvPr id="3" name="Title 1">
            <a:extLst>
              <a:ext uri="{FF2B5EF4-FFF2-40B4-BE49-F238E27FC236}">
                <a16:creationId xmlns:a16="http://schemas.microsoft.com/office/drawing/2014/main" id="{C7F649D8-A360-4C78-9008-AADCAA2A9B81}"/>
              </a:ext>
            </a:extLst>
          </p:cNvPr>
          <p:cNvSpPr txBox="1">
            <a:spLocks/>
          </p:cNvSpPr>
          <p:nvPr/>
        </p:nvSpPr>
        <p:spPr>
          <a:xfrm>
            <a:off x="1451578" y="2005543"/>
            <a:ext cx="9603275" cy="384997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457200" indent="-457200">
              <a:buFontTx/>
              <a:buChar char="-"/>
            </a:pPr>
            <a:r>
              <a:rPr lang="en-US" dirty="0"/>
              <a:t>Page 1		SCHOOL BACKGROUND INFO</a:t>
            </a:r>
          </a:p>
          <a:p>
            <a:pPr marL="457200" indent="-457200">
              <a:buFontTx/>
              <a:buChar char="-"/>
            </a:pPr>
            <a:r>
              <a:rPr lang="en-US" dirty="0"/>
              <a:t>Part A		Plan enrollment of employees</a:t>
            </a:r>
          </a:p>
          <a:p>
            <a:pPr marL="457200" indent="-457200">
              <a:buFontTx/>
              <a:buChar char="-"/>
            </a:pPr>
            <a:r>
              <a:rPr lang="en-US" dirty="0"/>
              <a:t>Part B		wage &amp; contributions</a:t>
            </a:r>
          </a:p>
          <a:p>
            <a:pPr marL="457200" indent="-457200">
              <a:buFontTx/>
              <a:buChar char="-"/>
            </a:pPr>
            <a:r>
              <a:rPr lang="en-US" dirty="0"/>
              <a:t>Part C		Internal controls info</a:t>
            </a:r>
          </a:p>
          <a:p>
            <a:pPr marL="457200" indent="-457200">
              <a:buFontTx/>
              <a:buChar char="-"/>
            </a:pPr>
            <a:endParaRPr lang="en-US" dirty="0"/>
          </a:p>
          <a:p>
            <a:pPr marL="457200" indent="-457200">
              <a:buFontTx/>
              <a:buChar char="-"/>
            </a:pPr>
            <a:r>
              <a:rPr lang="en-US" dirty="0"/>
              <a:t>Final Audit Letter</a:t>
            </a:r>
          </a:p>
          <a:p>
            <a:pPr marL="914400" lvl="1" indent="-457200">
              <a:buFontTx/>
              <a:buChar char="-"/>
            </a:pPr>
            <a:r>
              <a:rPr lang="en-US" dirty="0"/>
              <a:t>What we found and what to do</a:t>
            </a:r>
          </a:p>
          <a:p>
            <a:pPr marL="914400" lvl="1" indent="-457200">
              <a:buFontTx/>
              <a:buChar char="-"/>
            </a:pPr>
            <a:r>
              <a:rPr lang="en-US" dirty="0"/>
              <a:t>20 days</a:t>
            </a:r>
          </a:p>
        </p:txBody>
      </p:sp>
      <p:sp>
        <p:nvSpPr>
          <p:cNvPr id="4" name="Slide Number Placeholder 3">
            <a:extLst>
              <a:ext uri="{FF2B5EF4-FFF2-40B4-BE49-F238E27FC236}">
                <a16:creationId xmlns:a16="http://schemas.microsoft.com/office/drawing/2014/main" id="{96376516-50E4-4ACB-B169-45BC6DAB6B4A}"/>
              </a:ext>
            </a:extLst>
          </p:cNvPr>
          <p:cNvSpPr>
            <a:spLocks noGrp="1"/>
          </p:cNvSpPr>
          <p:nvPr>
            <p:ph type="sldNum" sz="quarter" idx="12"/>
          </p:nvPr>
        </p:nvSpPr>
        <p:spPr>
          <a:xfrm>
            <a:off x="11380981" y="5706532"/>
            <a:ext cx="811019" cy="503578"/>
          </a:xfrm>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404397338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2393</TotalTime>
  <Words>2825</Words>
  <Application>Microsoft Office PowerPoint</Application>
  <PresentationFormat>Widescreen</PresentationFormat>
  <Paragraphs>227</Paragraphs>
  <Slides>36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3" baseType="lpstr">
      <vt:lpstr>Arial</vt:lpstr>
      <vt:lpstr>Calibri</vt:lpstr>
      <vt:lpstr>Gill Sans MT</vt:lpstr>
      <vt:lpstr>Tunga</vt:lpstr>
      <vt:lpstr>Wingdings</vt:lpstr>
      <vt:lpstr>Gallery</vt:lpstr>
      <vt:lpstr>Document</vt:lpstr>
      <vt:lpstr>Auditing the School Retirement Plan -  Let’s talk!</vt:lpstr>
      <vt:lpstr>NPERS INTERNAL AUDIT</vt:lpstr>
      <vt:lpstr>INTERNAL AUDIT  TEAM</vt:lpstr>
      <vt:lpstr>THEME FOR THE DAY</vt:lpstr>
      <vt:lpstr>INTERNAL  AUDIT</vt:lpstr>
      <vt:lpstr>PowerPoint Presentation</vt:lpstr>
      <vt:lpstr>I received my Initiation Audit Letter Now What?</vt:lpstr>
      <vt:lpstr>Example Checklist  </vt:lpstr>
      <vt:lpstr>School employer Questionnaire </vt:lpstr>
      <vt:lpstr>Analyzing employee hours</vt:lpstr>
      <vt:lpstr>SUBSTITUTE EMPLOYEE   </vt:lpstr>
      <vt:lpstr>What is the difference?</vt:lpstr>
      <vt:lpstr> </vt:lpstr>
      <vt:lpstr>Correct answer:</vt:lpstr>
      <vt:lpstr>REGULAR/permanent EMPLOYEE  **mandatory participation**</vt:lpstr>
      <vt:lpstr>Required participation from date of hire  </vt:lpstr>
      <vt:lpstr>Becomes eligible  then mandatory participation</vt:lpstr>
      <vt:lpstr> </vt:lpstr>
      <vt:lpstr>Correct answer:</vt:lpstr>
      <vt:lpstr> </vt:lpstr>
      <vt:lpstr>Correct answer:</vt:lpstr>
      <vt:lpstr> </vt:lpstr>
      <vt:lpstr>Correct answer:</vt:lpstr>
      <vt:lpstr> </vt:lpstr>
      <vt:lpstr>Correct answer:</vt:lpstr>
      <vt:lpstr>TEMPORARY EMPLOYEE</vt:lpstr>
      <vt:lpstr> </vt:lpstr>
      <vt:lpstr>Correct answer:</vt:lpstr>
      <vt:lpstr>THEME OF ANALYZING HOURS</vt:lpstr>
      <vt:lpstr>Let’s do some math together!</vt:lpstr>
      <vt:lpstr> </vt:lpstr>
      <vt:lpstr>CORRECT  ANSWER</vt:lpstr>
      <vt:lpstr>Let’s look at an example for February 2020 </vt:lpstr>
      <vt:lpstr>Change it up slightly by adding only 30 extra minutes worked anytime  in the month</vt:lpstr>
      <vt:lpstr>New Extra Duty and substitute tracking forms arriving soon!!!  </vt:lpstr>
      <vt:lpstr>Question / answer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NEBRASKA PUBLIC EMPLOYEES RETIREMENT SYSTEMS</dc:title>
  <dc:creator>Hohlen, Vanessa</dc:creator>
  <cp:lastModifiedBy>Hohlen, Vanessa</cp:lastModifiedBy>
  <cp:revision>79</cp:revision>
  <cp:lastPrinted>2021-04-10T19:50:26Z</cp:lastPrinted>
  <dcterms:created xsi:type="dcterms:W3CDTF">2021-04-06T20:56:17Z</dcterms:created>
  <dcterms:modified xsi:type="dcterms:W3CDTF">2021-04-22T15:00:28Z</dcterms:modified>
</cp:coreProperties>
</file>